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bcffb1a965fb4958" /><Relationship Type="http://schemas.openxmlformats.org/officeDocument/2006/relationships/extended-properties" Target="/docProps/app.xml" Id="Rb66ba80a04a24684" /><Relationship Type="http://schemas.openxmlformats.org/officeDocument/2006/relationships/officeDocument" Target="/ppt/presentation.xml" Id="R390b7f16244641db" /></Relationships>
</file>

<file path=ppt/presentation.xml><?xml version="1.0" encoding="utf-8"?>
<p:presentation xmlns:p="http://schemas.openxmlformats.org/presentationml/2006/main">
  <p:sldMasterIdLst>
    <p:sldMasterId xmlns:r="http://schemas.openxmlformats.org/officeDocument/2006/relationships" id="2147483648" r:id="Re2765d2fe379402e"/>
  </p:sldMasterIdLst>
  <p:notesMasterIdLst>
    <p:notesMasterId xmlns:r="http://schemas.openxmlformats.org/officeDocument/2006/relationships" r:id="Raa4cc30ce404489e"/>
  </p:notesMasterIdLst>
  <p:sldIdLst>
    <p:sldId xmlns:r="http://schemas.openxmlformats.org/officeDocument/2006/relationships" id="256" r:id="Rb89df1c3c9cd469a"/>
    <p:sldId xmlns:r="http://schemas.openxmlformats.org/officeDocument/2006/relationships" id="257" r:id="Ra6a77e9170e1486c"/>
    <p:sldId xmlns:r="http://schemas.openxmlformats.org/officeDocument/2006/relationships" id="258" r:id="R362810d1d76b4bbc"/>
    <p:sldId xmlns:r="http://schemas.openxmlformats.org/officeDocument/2006/relationships" id="259" r:id="R628831813b3c4a53"/>
    <p:sldId xmlns:r="http://schemas.openxmlformats.org/officeDocument/2006/relationships" id="260" r:id="R1dad5babecb94c31"/>
    <p:sldId xmlns:r="http://schemas.openxmlformats.org/officeDocument/2006/relationships" id="261" r:id="R3fa75b9e9ae044ee"/>
    <p:sldId xmlns:r="http://schemas.openxmlformats.org/officeDocument/2006/relationships" id="262" r:id="R349d2e4463e64f91"/>
    <p:sldId xmlns:r="http://schemas.openxmlformats.org/officeDocument/2006/relationships" id="263" r:id="R4d13c13ec2a6440d"/>
    <p:sldId xmlns:r="http://schemas.openxmlformats.org/officeDocument/2006/relationships" id="264" r:id="Rcad11d247a794be2"/>
    <p:sldId xmlns:r="http://schemas.openxmlformats.org/officeDocument/2006/relationships" id="265" r:id="Rf72db79e67e043a2"/>
    <p:sldId xmlns:r="http://schemas.openxmlformats.org/officeDocument/2006/relationships" id="266" r:id="R2a673cac13904959"/>
    <p:sldId xmlns:r="http://schemas.openxmlformats.org/officeDocument/2006/relationships" id="267" r:id="R0cd5ddcd3acb46bb"/>
    <p:sldId xmlns:r="http://schemas.openxmlformats.org/officeDocument/2006/relationships" id="268" r:id="Rff13cac45fd043c2"/>
    <p:sldId xmlns:r="http://schemas.openxmlformats.org/officeDocument/2006/relationships" id="269" r:id="R287098b3facb47f5"/>
    <p:sldId xmlns:r="http://schemas.openxmlformats.org/officeDocument/2006/relationships" id="270" r:id="Rf4f7b6b045474bcc"/>
    <p:sldId xmlns:r="http://schemas.openxmlformats.org/officeDocument/2006/relationships" id="271" r:id="R583b696e5fee4604"/>
    <p:sldId xmlns:r="http://schemas.openxmlformats.org/officeDocument/2006/relationships" id="272" r:id="R776f99e1bef64a25"/>
    <p:sldId xmlns:r="http://schemas.openxmlformats.org/officeDocument/2006/relationships" id="273" r:id="Ra5b5db9bda644868"/>
    <p:sldId xmlns:r="http://schemas.openxmlformats.org/officeDocument/2006/relationships" id="274" r:id="R118ad8ba25ed46d6"/>
    <p:sldId xmlns:r="http://schemas.openxmlformats.org/officeDocument/2006/relationships" id="275" r:id="R5ad90b814ad449c3"/>
    <p:sldId xmlns:r="http://schemas.openxmlformats.org/officeDocument/2006/relationships" id="276" r:id="Rf85a83c189f94494"/>
    <p:sldId xmlns:r="http://schemas.openxmlformats.org/officeDocument/2006/relationships" id="277" r:id="Rae95e9f10d7f4096"/>
    <p:sldId xmlns:r="http://schemas.openxmlformats.org/officeDocument/2006/relationships" id="278" r:id="R026d12edb222481a"/>
    <p:sldId xmlns:r="http://schemas.openxmlformats.org/officeDocument/2006/relationships" id="279" r:id="Rcfb092c6e47e4aa9"/>
    <p:sldId xmlns:r="http://schemas.openxmlformats.org/officeDocument/2006/relationships" id="280" r:id="Rd5043c9b87f44f9a"/>
    <p:sldId xmlns:r="http://schemas.openxmlformats.org/officeDocument/2006/relationships" id="281" r:id="R6df120035c234452"/>
    <p:sldId xmlns:r="http://schemas.openxmlformats.org/officeDocument/2006/relationships" id="282" r:id="Rb1a36eeee2844c3a"/>
    <p:sldId xmlns:r="http://schemas.openxmlformats.org/officeDocument/2006/relationships" id="283" r:id="Rdb6ae4ddd6d24003"/>
    <p:sldId xmlns:r="http://schemas.openxmlformats.org/officeDocument/2006/relationships" id="284" r:id="R9fe36c89b70545b2"/>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5f54f0aaf4f24e54" /><Relationship Type="http://schemas.openxmlformats.org/officeDocument/2006/relationships/slideMaster" Target="/ppt/slideMasters/slideMaster1.xml" Id="Re2765d2fe379402e" /><Relationship Type="http://schemas.openxmlformats.org/officeDocument/2006/relationships/notesMaster" Target="/ppt/notesMasters/notesMaster1.xml" Id="Raa4cc30ce404489e" /><Relationship Type="http://schemas.openxmlformats.org/officeDocument/2006/relationships/presProps" Target="/ppt/presProps.xml" Id="Rf2a6cad69e9d4a55" /><Relationship Type="http://schemas.openxmlformats.org/officeDocument/2006/relationships/tableStyles" Target="/ppt/tableStyles.xml" Id="R124cbc8d6f6648b2" /><Relationship Type="http://schemas.openxmlformats.org/officeDocument/2006/relationships/slide" Target="/ppt/slides/slide1.xml" Id="Rb89df1c3c9cd469a" /><Relationship Type="http://schemas.openxmlformats.org/officeDocument/2006/relationships/slide" Target="/ppt/slides/slide2.xml" Id="Ra6a77e9170e1486c" /><Relationship Type="http://schemas.openxmlformats.org/officeDocument/2006/relationships/slide" Target="/ppt/slides/slide3.xml" Id="R362810d1d76b4bbc" /><Relationship Type="http://schemas.openxmlformats.org/officeDocument/2006/relationships/slide" Target="/ppt/slides/slide4.xml" Id="R628831813b3c4a53" /><Relationship Type="http://schemas.openxmlformats.org/officeDocument/2006/relationships/slide" Target="/ppt/slides/slide5.xml" Id="R1dad5babecb94c31" /><Relationship Type="http://schemas.openxmlformats.org/officeDocument/2006/relationships/slide" Target="/ppt/slides/slide6.xml" Id="R3fa75b9e9ae044ee" /><Relationship Type="http://schemas.openxmlformats.org/officeDocument/2006/relationships/slide" Target="/ppt/slides/slide7.xml" Id="R349d2e4463e64f91" /><Relationship Type="http://schemas.openxmlformats.org/officeDocument/2006/relationships/slide" Target="/ppt/slides/slide8.xml" Id="R4d13c13ec2a6440d" /><Relationship Type="http://schemas.openxmlformats.org/officeDocument/2006/relationships/slide" Target="/ppt/slides/slide9.xml" Id="Rcad11d247a794be2" /><Relationship Type="http://schemas.openxmlformats.org/officeDocument/2006/relationships/slide" Target="/ppt/slides/slide10.xml" Id="Rf72db79e67e043a2" /><Relationship Type="http://schemas.openxmlformats.org/officeDocument/2006/relationships/slide" Target="/ppt/slides/slide11.xml" Id="R2a673cac13904959" /><Relationship Type="http://schemas.openxmlformats.org/officeDocument/2006/relationships/slide" Target="/ppt/slides/slide12.xml" Id="R0cd5ddcd3acb46bb" /><Relationship Type="http://schemas.openxmlformats.org/officeDocument/2006/relationships/slide" Target="/ppt/slides/slide13.xml" Id="Rff13cac45fd043c2" /><Relationship Type="http://schemas.openxmlformats.org/officeDocument/2006/relationships/slide" Target="/ppt/slides/slide14.xml" Id="R287098b3facb47f5" /><Relationship Type="http://schemas.openxmlformats.org/officeDocument/2006/relationships/slide" Target="/ppt/slides/slide15.xml" Id="Rf4f7b6b045474bcc" /><Relationship Type="http://schemas.openxmlformats.org/officeDocument/2006/relationships/slide" Target="/ppt/slides/slide16.xml" Id="R583b696e5fee4604" /><Relationship Type="http://schemas.openxmlformats.org/officeDocument/2006/relationships/slide" Target="/ppt/slides/slide17.xml" Id="R776f99e1bef64a25" /><Relationship Type="http://schemas.openxmlformats.org/officeDocument/2006/relationships/slide" Target="/ppt/slides/slide18.xml" Id="Ra5b5db9bda644868" /><Relationship Type="http://schemas.openxmlformats.org/officeDocument/2006/relationships/slide" Target="/ppt/slides/slide19.xml" Id="R118ad8ba25ed46d6" /><Relationship Type="http://schemas.openxmlformats.org/officeDocument/2006/relationships/slide" Target="/ppt/slides/slide20.xml" Id="R5ad90b814ad449c3" /><Relationship Type="http://schemas.openxmlformats.org/officeDocument/2006/relationships/slide" Target="/ppt/slides/slide21.xml" Id="Rf85a83c189f94494" /><Relationship Type="http://schemas.openxmlformats.org/officeDocument/2006/relationships/slide" Target="/ppt/slides/slide22.xml" Id="Rae95e9f10d7f4096" /><Relationship Type="http://schemas.openxmlformats.org/officeDocument/2006/relationships/slide" Target="/ppt/slides/slide23.xml" Id="R026d12edb222481a" /><Relationship Type="http://schemas.openxmlformats.org/officeDocument/2006/relationships/slide" Target="/ppt/slides/slide24.xml" Id="Rcfb092c6e47e4aa9" /><Relationship Type="http://schemas.openxmlformats.org/officeDocument/2006/relationships/slide" Target="/ppt/slides/slide25.xml" Id="Rd5043c9b87f44f9a" /><Relationship Type="http://schemas.openxmlformats.org/officeDocument/2006/relationships/slide" Target="/ppt/slides/slide26.xml" Id="R6df120035c234452" /><Relationship Type="http://schemas.openxmlformats.org/officeDocument/2006/relationships/slide" Target="/ppt/slides/slide27.xml" Id="Rb1a36eeee2844c3a" /><Relationship Type="http://schemas.openxmlformats.org/officeDocument/2006/relationships/slide" Target="/ppt/slides/slide28.xml" Id="Rdb6ae4ddd6d24003" /><Relationship Type="http://schemas.openxmlformats.org/officeDocument/2006/relationships/slide" Target="/ppt/slides/slide29.xml" Id="R9fe36c89b70545b2"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7d95043778e24e10"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b3c9a6efbe1340c9" /><Relationship Type="http://schemas.openxmlformats.org/officeDocument/2006/relationships/notesMaster" Target="/ppt/notesMasters/notesMaster1.xml" Id="R1c6ad16946534fec"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5acf281bc5de4b68" /><Relationship Type="http://schemas.openxmlformats.org/officeDocument/2006/relationships/notesMaster" Target="/ppt/notesMasters/notesMaster1.xml" Id="R5f6d97ed43184481"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549f014772a247de" /><Relationship Type="http://schemas.openxmlformats.org/officeDocument/2006/relationships/notesMaster" Target="/ppt/notesMasters/notesMaster1.xml" Id="R5d5d10a3243a41ba"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e6f12d066dd84446" /><Relationship Type="http://schemas.openxmlformats.org/officeDocument/2006/relationships/notesMaster" Target="/ppt/notesMasters/notesMaster1.xml" Id="Rb3d2b7206422457a"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d5e56c766d64456e" /><Relationship Type="http://schemas.openxmlformats.org/officeDocument/2006/relationships/notesMaster" Target="/ppt/notesMasters/notesMaster1.xml" Id="Rf6b7e39cab894cb4"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033de34548564431" /><Relationship Type="http://schemas.openxmlformats.org/officeDocument/2006/relationships/notesMaster" Target="/ppt/notesMasters/notesMaster1.xml" Id="R9354691120cb4c65"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9ca3844b0f524a0f" /><Relationship Type="http://schemas.openxmlformats.org/officeDocument/2006/relationships/notesMaster" Target="/ppt/notesMasters/notesMaster1.xml" Id="R71e226bacdd34e4a"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46d87f76da5c49b7" /><Relationship Type="http://schemas.openxmlformats.org/officeDocument/2006/relationships/notesMaster" Target="/ppt/notesMasters/notesMaster1.xml" Id="Rd904608a2ce64508"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c83e94a2df3545e5" /><Relationship Type="http://schemas.openxmlformats.org/officeDocument/2006/relationships/notesMaster" Target="/ppt/notesMasters/notesMaster1.xml" Id="R1f5101a731944920"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aad3f7ef40ea488d" /><Relationship Type="http://schemas.openxmlformats.org/officeDocument/2006/relationships/notesMaster" Target="/ppt/notesMasters/notesMaster1.xml" Id="Re13611fa312345e5"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1588350833aa4a6e" /><Relationship Type="http://schemas.openxmlformats.org/officeDocument/2006/relationships/notesMaster" Target="/ppt/notesMasters/notesMaster1.xml" Id="Rdda845453242448d" /></Relationships>
</file>

<file path=ppt/notesSlides/_rels/notesSlide2.xml.rels>&#65279;<?xml version="1.0" encoding="utf-8"?><Relationships xmlns="http://schemas.openxmlformats.org/package/2006/relationships"><Relationship Type="http://schemas.openxmlformats.org/officeDocument/2006/relationships/slide" Target="/ppt/slides/slide2.xml" Id="Rc104aad3c0a14f5f" /><Relationship Type="http://schemas.openxmlformats.org/officeDocument/2006/relationships/notesMaster" Target="/ppt/notesMasters/notesMaster1.xml" Id="R303ebfcde3c441b0"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9256dda2157a410c" /><Relationship Type="http://schemas.openxmlformats.org/officeDocument/2006/relationships/notesMaster" Target="/ppt/notesMasters/notesMaster1.xml" Id="R9592e940a9944b90"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e9a1d068691242a4" /><Relationship Type="http://schemas.openxmlformats.org/officeDocument/2006/relationships/notesMaster" Target="/ppt/notesMasters/notesMaster1.xml" Id="R25bd254471a64097"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dfd22e867f354c20" /><Relationship Type="http://schemas.openxmlformats.org/officeDocument/2006/relationships/notesMaster" Target="/ppt/notesMasters/notesMaster1.xml" Id="R9c6475eae43c496c"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291617ccda1242de" /><Relationship Type="http://schemas.openxmlformats.org/officeDocument/2006/relationships/notesMaster" Target="/ppt/notesMasters/notesMaster1.xml" Id="R989f036dfd7e4450"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015c96c30feb49f4" /><Relationship Type="http://schemas.openxmlformats.org/officeDocument/2006/relationships/notesMaster" Target="/ppt/notesMasters/notesMaster1.xml" Id="R639e618b3e56463d"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1aa2d4e42b83416a" /><Relationship Type="http://schemas.openxmlformats.org/officeDocument/2006/relationships/notesMaster" Target="/ppt/notesMasters/notesMaster1.xml" Id="R45afd4d8df2e455e"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ab9d156c19a44840" /><Relationship Type="http://schemas.openxmlformats.org/officeDocument/2006/relationships/notesMaster" Target="/ppt/notesMasters/notesMaster1.xml" Id="R91446eaf63a34cd2"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27ddea0ccf59442d" /><Relationship Type="http://schemas.openxmlformats.org/officeDocument/2006/relationships/notesMaster" Target="/ppt/notesMasters/notesMaster1.xml" Id="Rdec1110adb054a90"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dbf42a3eb61848f6" /><Relationship Type="http://schemas.openxmlformats.org/officeDocument/2006/relationships/notesMaster" Target="/ppt/notesMasters/notesMaster1.xml" Id="R41765209941b4de9"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f19355dbfa4d4a3b" /><Relationship Type="http://schemas.openxmlformats.org/officeDocument/2006/relationships/notesMaster" Target="/ppt/notesMasters/notesMaster1.xml" Id="R4b02c515e94f4f83" /></Relationships>
</file>

<file path=ppt/notesSlides/_rels/notesSlide3.xml.rels>&#65279;<?xml version="1.0" encoding="utf-8"?><Relationships xmlns="http://schemas.openxmlformats.org/package/2006/relationships"><Relationship Type="http://schemas.openxmlformats.org/officeDocument/2006/relationships/slide" Target="/ppt/slides/slide3.xml" Id="R24f62afdd50d4b68" /><Relationship Type="http://schemas.openxmlformats.org/officeDocument/2006/relationships/notesMaster" Target="/ppt/notesMasters/notesMaster1.xml" Id="Rde01dbc9a70a456b" /></Relationships>
</file>

<file path=ppt/notesSlides/_rels/notesSlide4.xml.rels>&#65279;<?xml version="1.0" encoding="utf-8"?><Relationships xmlns="http://schemas.openxmlformats.org/package/2006/relationships"><Relationship Type="http://schemas.openxmlformats.org/officeDocument/2006/relationships/slide" Target="/ppt/slides/slide4.xml" Id="R2b62a466f2d84047" /><Relationship Type="http://schemas.openxmlformats.org/officeDocument/2006/relationships/notesMaster" Target="/ppt/notesMasters/notesMaster1.xml" Id="R53ea209a9cfb454a" /></Relationships>
</file>

<file path=ppt/notesSlides/_rels/notesSlide5.xml.rels>&#65279;<?xml version="1.0" encoding="utf-8"?><Relationships xmlns="http://schemas.openxmlformats.org/package/2006/relationships"><Relationship Type="http://schemas.openxmlformats.org/officeDocument/2006/relationships/slide" Target="/ppt/slides/slide5.xml" Id="R3ebd4d0638954e5d" /><Relationship Type="http://schemas.openxmlformats.org/officeDocument/2006/relationships/notesMaster" Target="/ppt/notesMasters/notesMaster1.xml" Id="R01c3632e014e4c15" /></Relationships>
</file>

<file path=ppt/notesSlides/_rels/notesSlide6.xml.rels>&#65279;<?xml version="1.0" encoding="utf-8"?><Relationships xmlns="http://schemas.openxmlformats.org/package/2006/relationships"><Relationship Type="http://schemas.openxmlformats.org/officeDocument/2006/relationships/slide" Target="/ppt/slides/slide6.xml" Id="Racd41168f2e74ff7" /><Relationship Type="http://schemas.openxmlformats.org/officeDocument/2006/relationships/notesMaster" Target="/ppt/notesMasters/notesMaster1.xml" Id="Ree65a3130b874a8f" /></Relationships>
</file>

<file path=ppt/notesSlides/_rels/notesSlide7.xml.rels>&#65279;<?xml version="1.0" encoding="utf-8"?><Relationships xmlns="http://schemas.openxmlformats.org/package/2006/relationships"><Relationship Type="http://schemas.openxmlformats.org/officeDocument/2006/relationships/slide" Target="/ppt/slides/slide7.xml" Id="Rc90aa9b69d4a48f7" /><Relationship Type="http://schemas.openxmlformats.org/officeDocument/2006/relationships/notesMaster" Target="/ppt/notesMasters/notesMaster1.xml" Id="R659eb8dc34794f0f" /></Relationships>
</file>

<file path=ppt/notesSlides/_rels/notesSlide8.xml.rels>&#65279;<?xml version="1.0" encoding="utf-8"?><Relationships xmlns="http://schemas.openxmlformats.org/package/2006/relationships"><Relationship Type="http://schemas.openxmlformats.org/officeDocument/2006/relationships/slide" Target="/ppt/slides/slide8.xml" Id="R0ceb28edae1b4e42" /><Relationship Type="http://schemas.openxmlformats.org/officeDocument/2006/relationships/notesMaster" Target="/ppt/notesMasters/notesMaster1.xml" Id="R9b3989e909bc45f9" /></Relationships>
</file>

<file path=ppt/notesSlides/_rels/notesSlide9.xml.rels>&#65279;<?xml version="1.0" encoding="utf-8"?><Relationships xmlns="http://schemas.openxmlformats.org/package/2006/relationships"><Relationship Type="http://schemas.openxmlformats.org/officeDocument/2006/relationships/slide" Target="/ppt/slides/slide9.xml" Id="R18ead796fea64c4b" /><Relationship Type="http://schemas.openxmlformats.org/officeDocument/2006/relationships/notesMaster" Target="/ppt/notesMasters/notesMaster1.xml" Id="R1f28568121f2440f"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本発表では、森林浴を中核として、SPAと温泉浴を一つの継続的な未病ケアの流れとして整理します。筆頭研究者は石原美惠子で、四名の研究体制で進めます。</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森林の形、奥行き、木漏れ日、穏やかな歩行は、都市で続く意図的な注意を柔らかな注意へ切り替えます。</a:t>
            </a:r>
          </a:p>
          <a:p xmlns:a="http://schemas.openxmlformats.org/drawingml/2006/main">
            <a:r>
              <a:t/>
            </a:r>
          </a:p>
          <a:p xmlns:a="http://schemas.openxmlformats.org/drawingml/2006/main">
            <a:r>
              <a:t>[Sources]</a:t>
            </a:r>
          </a:p>
          <a:p xmlns:a="http://schemas.openxmlformats.org/drawingml/2006/main">
            <a:r>
              <a:t>https://pubmed.ncbi.nlm.nih.gov/36446583/</a:t>
            </a:r>
          </a:p>
          <a:p xmlns:a="http://schemas.openxmlformats.org/drawingml/2006/main">
            <a:r>
              <a:t>https://pubmed.ncbi.nlm.nih.gov/31910675/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風、水、鳥、虫の音は、現在の身体反応に働くだけでなく、故郷や幼少期の記憶も呼び起こします。音の意味には個人差があるため、数値と記憶の両方を記録します。</a:t>
            </a:r>
          </a:p>
          <a:p xmlns:a="http://schemas.openxmlformats.org/drawingml/2006/main">
            <a:r>
              <a:t/>
            </a:r>
          </a:p>
          <a:p xmlns:a="http://schemas.openxmlformats.org/drawingml/2006/main">
            <a:r>
              <a:t>[Sources]</a:t>
            </a:r>
          </a:p>
          <a:p xmlns:a="http://schemas.openxmlformats.org/drawingml/2006/main">
            <a:r>
              <a:t>https://pubmed.ncbi.nlm.nih.gov/39329057/</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森林の香りは樹種、季節、雨、土壌によって変わります。植物由来揮発性成分の研究ではNK細胞関連指標の変化も報告されています。</a:t>
            </a:r>
          </a:p>
          <a:p xmlns:a="http://schemas.openxmlformats.org/drawingml/2006/main">
            <a:r>
              <a:t/>
            </a:r>
          </a:p>
          <a:p xmlns:a="http://schemas.openxmlformats.org/drawingml/2006/main">
            <a:r>
              <a:t>[Sources]</a:t>
            </a:r>
          </a:p>
          <a:p xmlns:a="http://schemas.openxmlformats.org/drawingml/2006/main">
            <a:r>
              <a:t>https://pubmed.ncbi.nlm.nih.gov/19568839/</a:t>
            </a:r>
          </a:p>
          <a:p xmlns:a="http://schemas.openxmlformats.org/drawingml/2006/main">
            <a:r>
              <a:t>https://pubmed.ncbi.nlm.nih.gov/36446583/</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自然の力という総合的な体験を、光、音、空気、香り、場所、身体反応に分けて記録します。これにより、抽象的な感覚を現場で比較できる情報へ変換します。</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温泉浴は、温熱、浮力、静水圧、泉質、休息環境が重なる体験です。本研究では泉質、水温、入浴時間も記録し、完全経路の最後の回復支援として位置づけます。</a:t>
            </a:r>
          </a:p>
          <a:p xmlns:a="http://schemas.openxmlformats.org/drawingml/2006/main">
            <a:r>
              <a:t/>
            </a:r>
          </a:p>
          <a:p xmlns:a="http://schemas.openxmlformats.org/drawingml/2006/main">
            <a:r>
              <a:t>[Sources]</a:t>
            </a:r>
          </a:p>
          <a:p xmlns:a="http://schemas.openxmlformats.org/drawingml/2006/main">
            <a:r>
              <a:t>https://pubmed.ncbi.nlm.nih.gov/37744041/</a:t>
            </a:r>
          </a:p>
          <a:p xmlns:a="http://schemas.openxmlformats.org/drawingml/2006/main">
            <a:r>
              <a:t>https://www.env.go.jp/nature/onsen/point/index.html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モデルは、SPAで始め、森林で深め、温泉で支え、日常へつなぐ四段階です。目標は、一時的な軽さを継続できる回復習慣へ変えることです。</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研究目的は、同じ人のAからB、BからCへ自然接触を加えたとき、回復の持続が段階的に延びるかを追うことです。</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参加者は六名で、全員がA、B、Cを一回ずつ経験します。合計十八セッションですが、分析の基本単位は一人ひとりの連続した三段階です。</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AはSPA、Bは同じSPAに森林浴を加え、Cは同じSPAと森林浴に温泉浴を加えます。全員が同じA、B、Cの順序で経験します。</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比較の信頼性を高めるため、SPA手順、森林浴の時間、温泉浴の水温や入浴時間、参加者の睡眠や飲酒などを記録します。</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本資料は理論の説明だけでなく、現場で実施できる先導研究の手順まで示します。評価は一人ひとりの三段階の回復推移を中心に据えます。</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評価は開始前、終了直後、二十四時間、四十八時間、七十二時間、必要に応じて七日目まで行います。七日目にも回復が残る場合は、少なくとも百六十八時間という下限で記録します。</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初回は測定項目を四つに絞り、毎回一分から二分で回答できる負担にします。回復持続時間が最も重要な実践的指標です。</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まず各参加者のA、B、Cを実施順に並べ、一本の回復軌跡として示します。実時間と得点推移を残し、段階的延長、部分的延長、安定、変動に分類します。</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次に六名のうち何名で同じ段階的延長が見られたかを確認します。次の研究へ進む目安は、六名中五名以上の延長と、完全経路の代表値がSPA段階より二十四時間以上長いことです。</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研究説明、同意、参加中止の自由、安全確認、環境条件の保存を共通手順にします。理論、既存研究、現場経験、今回の仮説を区別して記録します。</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先導研究で手順と負担を確認した後、森林療法基地、温泉地域、都市公園、SPA施設、企業や地域の健康教育へ段階的に広げます。</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国際共同研究でも、まず各人の三段階軌跡を示します。次に地域内で代表値をまとめ、最後にアジアとヨーロッパで同じモデルが再現されるかを検討します。</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石原美惠子を筆頭研究者・筆頭著者とし、張維昌、ストイカ博士、フィリポヴィッチ氏が共同研究者・共著者として地域実施と国際展開を支えます。</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参考文献は森林浴、自然音、温泉浴、ストレス、免疫、長期健康指標を中心に整理しています。完全な文献一覧とリンクは日本語論文に収録しています。</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結論は、SPA、森林浴、温泉浴を別々のサービスとして並べるのではなく、回復を段階的に深める一つの経路として扱うことです。一人ひとりのA、B、Cを追い、六名で同じ傾向が現れるかを確かめます。</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研究の出発点は、SPA直後の軽さがいつまで続くのかという長年の実践上の疑問です。森林と温泉を加えたとき、その軽さがより長く続くかを確かめます。</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評価の中心は、直後の変化だけでなく、回復が何時間あるいは何日続くかです。A、B、Cを独立した別物として扱うのではなく、同じ人の中で自然接触を一段ずつ加えた連続的な軌跡として読みます。</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ここでいう未病ケアは、疲労、睡眠、緊張、回復感の小さな変化を早く捉え、日常のうちに調整する考え方です。</a:t>
            </a:r>
          </a:p>
          <a:p xmlns:a="http://schemas.openxmlformats.org/drawingml/2006/main">
            <a:r>
              <a:t/>
            </a:r>
          </a:p>
          <a:p xmlns:a="http://schemas.openxmlformats.org/drawingml/2006/main">
            <a:r>
              <a:t>[Sources]</a:t>
            </a:r>
          </a:p>
          <a:p xmlns:a="http://schemas.openxmlformats.org/drawingml/2006/main">
            <a:r>
              <a:t>https://forest-medicine.jp/5462</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持続的なストレスは、自律神経、HPA軸、睡眠、消化、免疫調節など複数の経路に影響します。自然接触と休養は、身体が緊張から回復へ切り替わる条件を整えます。</a:t>
            </a:r>
          </a:p>
          <a:p xmlns:a="http://schemas.openxmlformats.org/drawingml/2006/main">
            <a:r>
              <a:t/>
            </a:r>
          </a:p>
          <a:p xmlns:a="http://schemas.openxmlformats.org/drawingml/2006/main">
            <a:r>
              <a:t>[Sources]</a:t>
            </a:r>
          </a:p>
          <a:p xmlns:a="http://schemas.openxmlformats.org/drawingml/2006/main">
            <a:r>
              <a:t>https://pubmed.ncbi.nlm.nih.gov/9629234/</a:t>
            </a:r>
          </a:p>
          <a:p xmlns:a="http://schemas.openxmlformats.org/drawingml/2006/main">
            <a:r>
              <a:t>https://pubmed.ncbi.nlm.nih.gov/31910675/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SPA空間は、植物、木材、水音、香り、柔らかな照明、温熱などを用いて、自然体験の一部を室内に再構成しています。忙しくて森林や温泉へ行けない人にとって、回復の入口になります。</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SPAは身体の緊張に気づき、ゆるめ、次の自然接触へつなぐ導入段階です。施術を終点ではなく、その後のセルフケアへつなぐ始点として位置づけます。</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森林では、視覚、聴覚、嗅覚、体感、記憶が同時に動きます。この多感覚性が、室内で再現された自然との大きな違いです。</a:t>
            </a:r>
          </a:p>
          <a:p xmlns:a="http://schemas.openxmlformats.org/drawingml/2006/main">
            <a:r>
              <a:t/>
            </a:r>
          </a:p>
          <a:p xmlns:a="http://schemas.openxmlformats.org/drawingml/2006/main">
            <a:r>
              <a:t>[Sources]</a:t>
            </a:r>
          </a:p>
          <a:p xmlns:a="http://schemas.openxmlformats.org/drawingml/2006/main">
            <a:r>
              <a:t>https://pubmed.ncbi.nlm.nih.gov/36446583/</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1c93d3b6c6404ebf"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d4bafc94722b4316" /><Relationship Type="http://schemas.openxmlformats.org/officeDocument/2006/relationships/slideLayout" Target="/ppt/slideLayouts/slideLayout1.xml" Id="Ra270c0d5369a40b6"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a270c0d5369a40b6"/>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7a45eac9748e4d74" /><Relationship Type="http://schemas.openxmlformats.org/officeDocument/2006/relationships/notesSlide" Target="/ppt/notesSlides/notesSlide1.xml" Id="R7d792d10f6254335"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226fb55d96054c94" /><Relationship Type="http://schemas.openxmlformats.org/officeDocument/2006/relationships/notesSlide" Target="/ppt/notesSlides/notesSlide10.xml" Id="R12e434eabae248de"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608a5cb62ec84909" /><Relationship Type="http://schemas.openxmlformats.org/officeDocument/2006/relationships/notesSlide" Target="/ppt/notesSlides/notesSlide11.xml" Id="R1818580a427f45a0"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bf866eb1673e439e" /><Relationship Type="http://schemas.openxmlformats.org/officeDocument/2006/relationships/notesSlide" Target="/ppt/notesSlides/notesSlide12.xml" Id="R3e80df442beb4664"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5e44f9a8cc504c9e" /><Relationship Type="http://schemas.openxmlformats.org/officeDocument/2006/relationships/notesSlide" Target="/ppt/notesSlides/notesSlide13.xml" Id="R0072e35138ea40ed"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bbae81d7912d4356" /><Relationship Type="http://schemas.openxmlformats.org/officeDocument/2006/relationships/notesSlide" Target="/ppt/notesSlides/notesSlide14.xml" Id="Rc83fa4654e434221"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67d51fd3de42479e" /><Relationship Type="http://schemas.openxmlformats.org/officeDocument/2006/relationships/notesSlide" Target="/ppt/notesSlides/notesSlide15.xml" Id="R379f84b9d8964fe7"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595e375e0acc452b" /><Relationship Type="http://schemas.openxmlformats.org/officeDocument/2006/relationships/notesSlide" Target="/ppt/notesSlides/notesSlide16.xml" Id="R6cf4ff2dfff1440d"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58b89cc6730742c5" /><Relationship Type="http://schemas.openxmlformats.org/officeDocument/2006/relationships/notesSlide" Target="/ppt/notesSlides/notesSlide17.xml" Id="R32e8b6e135054f34"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6c4791b10acf404a" /><Relationship Type="http://schemas.openxmlformats.org/officeDocument/2006/relationships/notesSlide" Target="/ppt/notesSlides/notesSlide18.xml" Id="R6aad55e2df094e78"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e4f13e921bed4a0e" /><Relationship Type="http://schemas.openxmlformats.org/officeDocument/2006/relationships/notesSlide" Target="/ppt/notesSlides/notesSlide19.xml" Id="R6d7f399395ad4a49"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ec14cb7eb14d449a" /><Relationship Type="http://schemas.openxmlformats.org/officeDocument/2006/relationships/notesSlide" Target="/ppt/notesSlides/notesSlide2.xml" Id="Redc842c4644f4f5c"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2eb400f6f6714f72" /><Relationship Type="http://schemas.openxmlformats.org/officeDocument/2006/relationships/notesSlide" Target="/ppt/notesSlides/notesSlide20.xml" Id="R14271dabd4564f4b"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b0867b4af94f48ca" /><Relationship Type="http://schemas.openxmlformats.org/officeDocument/2006/relationships/notesSlide" Target="/ppt/notesSlides/notesSlide21.xml" Id="R3f590afb3bac4659"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faea8e28a26944de" /><Relationship Type="http://schemas.openxmlformats.org/officeDocument/2006/relationships/notesSlide" Target="/ppt/notesSlides/notesSlide22.xml" Id="Rf313211ffe7d4e63"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5c48b4a0025149d2" /><Relationship Type="http://schemas.openxmlformats.org/officeDocument/2006/relationships/notesSlide" Target="/ppt/notesSlides/notesSlide23.xml" Id="R5ee115bd312d45f1"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f3860f356bae4a72" /><Relationship Type="http://schemas.openxmlformats.org/officeDocument/2006/relationships/notesSlide" Target="/ppt/notesSlides/notesSlide24.xml" Id="R79da6f08f4054d73"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b5b70af8bb62448d" /><Relationship Type="http://schemas.openxmlformats.org/officeDocument/2006/relationships/notesSlide" Target="/ppt/notesSlides/notesSlide25.xml" Id="R77799594d14f4398"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8933d1747e1346b2" /><Relationship Type="http://schemas.openxmlformats.org/officeDocument/2006/relationships/notesSlide" Target="/ppt/notesSlides/notesSlide26.xml" Id="Rb219ce7ced25431c"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f68db83356344dfc" /><Relationship Type="http://schemas.openxmlformats.org/officeDocument/2006/relationships/notesSlide" Target="/ppt/notesSlides/notesSlide27.xml" Id="Re7443e402ad44e05"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89bc38f42f434c98" /><Relationship Type="http://schemas.openxmlformats.org/officeDocument/2006/relationships/notesSlide" Target="/ppt/notesSlides/notesSlide28.xml" Id="R78e581616b014f2c"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f7c19c3172474714" /><Relationship Type="http://schemas.openxmlformats.org/officeDocument/2006/relationships/notesSlide" Target="/ppt/notesSlides/notesSlide29.xml" Id="R7b054af2c94d4346"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11efa665a2d54b2f" /><Relationship Type="http://schemas.openxmlformats.org/officeDocument/2006/relationships/notesSlide" Target="/ppt/notesSlides/notesSlide3.xml" Id="Re74d7ab658114fe8"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fc9424be25504579" /><Relationship Type="http://schemas.openxmlformats.org/officeDocument/2006/relationships/notesSlide" Target="/ppt/notesSlides/notesSlide4.xml" Id="Rf33f03fe3c7a4382"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88310eebb96342dd" /><Relationship Type="http://schemas.openxmlformats.org/officeDocument/2006/relationships/notesSlide" Target="/ppt/notesSlides/notesSlide5.xml" Id="Re16930b410034f3a"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5347a50f16d84ce1" /><Relationship Type="http://schemas.openxmlformats.org/officeDocument/2006/relationships/notesSlide" Target="/ppt/notesSlides/notesSlide6.xml" Id="R13d2d924a2144eea"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c717ad8cd6c748d9" /><Relationship Type="http://schemas.openxmlformats.org/officeDocument/2006/relationships/notesSlide" Target="/ppt/notesSlides/notesSlide7.xml" Id="R41a73309c23d4413"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bbde99b6ff9e4c43" /><Relationship Type="http://schemas.openxmlformats.org/officeDocument/2006/relationships/notesSlide" Target="/ppt/notesSlides/notesSlide8.xml" Id="R9f47ba9aecdb4d75"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a9c660013b984929" /><Relationship Type="http://schemas.openxmlformats.org/officeDocument/2006/relationships/notesSlide" Target="/ppt/notesSlides/notesSlide9.xml" Id="Ra44d8c8539894929" /></Relationships>
</file>

<file path=ppt/slides/slide1.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7" name="title-forest-block">
            <a:extLst xmlns:a="http://schemas.openxmlformats.org/drawingml/2006/main">
              <a:ext uri="{FF2B5EF4-FFF2-40B4-BE49-F238E27FC236}">
                <a16:creationId xmlns:a16="http://schemas.microsoft.com/office/drawing/2014/main" id="{6F1D0690-A063-4F02-B6F2-50B37F3BF2EE}"/>
              </a:ext>
            </a:extLst>
          </p:cNvPr>
          <p:cNvSpPr>
            <a:spLocks xmlns:a="http://schemas.openxmlformats.org/drawingml/2006/main" noGrp="1"/>
          </p:cNvSpPr>
          <p:nvPr/>
        </p:nvSpPr>
        <p:spPr>
          <a:xfrm xmlns:a="http://schemas.openxmlformats.org/drawingml/2006/main">
            <a:off x="0" y="0"/>
            <a:ext cx="3943350" cy="6858000"/>
          </a:xfrm>
          <a:prstGeom xmlns:a="http://schemas.openxmlformats.org/drawingml/2006/main" prst="rect">
            <a:avLst/>
          </a:prstGeom>
          <a:solidFill xmlns:a="http://schemas.openxmlformats.org/drawingml/2006/main">
            <a:srgbClr val="1F5B45"/>
          </a:solidFill>
          <a:ln xmlns:a="http://schemas.openxmlformats.org/drawingml/2006/main" w="0">
            <a:solidFill>
              <a:srgbClr val="1F5B45"/>
            </a:solidFill>
            <a:prstDash val="solid"/>
          </a:ln>
        </p:spPr>
      </p:sp>
      <p:sp>
        <p:nvSpPr>
          <p:cNvPr id="2" name="title-water-arc">
            <a:extLst xmlns:a="http://schemas.openxmlformats.org/drawingml/2006/main">
              <a:ext uri="{FF2B5EF4-FFF2-40B4-BE49-F238E27FC236}">
                <a16:creationId xmlns:a16="http://schemas.microsoft.com/office/drawing/2014/main" id="{23598961-5A9D-4934-A17E-C2E1CF9FE9E0}"/>
              </a:ext>
            </a:extLst>
          </p:cNvPr>
          <p:cNvSpPr>
            <a:spLocks xmlns:a="http://schemas.openxmlformats.org/drawingml/2006/main" noGrp="1"/>
          </p:cNvSpPr>
          <p:nvPr/>
        </p:nvSpPr>
        <p:spPr>
          <a:xfrm xmlns:a="http://schemas.openxmlformats.org/drawingml/2006/main">
            <a:off x="590550" y="1143000"/>
            <a:ext cx="2667000" cy="2667000"/>
          </a:xfrm>
          <a:prstGeom xmlns:a="http://schemas.openxmlformats.org/drawingml/2006/main" prst="ellipse">
            <a:avLst/>
          </a:prstGeom>
          <a:solidFill xmlns:a="http://schemas.openxmlformats.org/drawingml/2006/main">
            <a:srgbClr val="D9EAF0"/>
          </a:solidFill>
          <a:ln xmlns:a="http://schemas.openxmlformats.org/drawingml/2006/main" w="0">
            <a:solidFill>
              <a:srgbClr val="D9EAF0"/>
            </a:solidFill>
            <a:prstDash val="solid"/>
          </a:ln>
        </p:spPr>
      </p:sp>
      <p:sp>
        <p:nvSpPr>
          <p:cNvPr id="3" name="title-forest-circle">
            <a:extLst xmlns:a="http://schemas.openxmlformats.org/drawingml/2006/main">
              <a:ext uri="{FF2B5EF4-FFF2-40B4-BE49-F238E27FC236}">
                <a16:creationId xmlns:a16="http://schemas.microsoft.com/office/drawing/2014/main" id="{A73C9465-6BF5-4AF2-8062-661986355318}"/>
              </a:ext>
            </a:extLst>
          </p:cNvPr>
          <p:cNvSpPr>
            <a:spLocks xmlns:a="http://schemas.openxmlformats.org/drawingml/2006/main" noGrp="1"/>
          </p:cNvSpPr>
          <p:nvPr/>
        </p:nvSpPr>
        <p:spPr>
          <a:xfrm xmlns:a="http://schemas.openxmlformats.org/drawingml/2006/main">
            <a:off x="904875" y="1457325"/>
            <a:ext cx="2038350" cy="2038350"/>
          </a:xfrm>
          <a:prstGeom xmlns:a="http://schemas.openxmlformats.org/drawingml/2006/main" prst="ellipse">
            <a:avLst/>
          </a:prstGeom>
          <a:solidFill xmlns:a="http://schemas.openxmlformats.org/drawingml/2006/main">
            <a:srgbClr val="2F7A5E"/>
          </a:solidFill>
          <a:ln xmlns:a="http://schemas.openxmlformats.org/drawingml/2006/main" w="0">
            <a:solidFill>
              <a:srgbClr val="2F7A5E"/>
            </a:solidFill>
            <a:prstDash val="solid"/>
          </a:ln>
        </p:spPr>
      </p:sp>
      <p:sp>
        <p:nvSpPr>
          <p:cNvPr id="4" name="title-symbol">
            <a:extLst xmlns:a="http://schemas.openxmlformats.org/drawingml/2006/main">
              <a:ext uri="{FF2B5EF4-FFF2-40B4-BE49-F238E27FC236}">
                <a16:creationId xmlns:a16="http://schemas.microsoft.com/office/drawing/2014/main" id="{A6170692-D071-4B15-B00B-DF84D3173B31}"/>
              </a:ext>
            </a:extLst>
          </p:cNvPr>
          <p:cNvSpPr>
            <a:spLocks xmlns:a="http://schemas.openxmlformats.org/drawingml/2006/main" noGrp="1"/>
          </p:cNvSpPr>
          <p:nvPr/>
        </p:nvSpPr>
        <p:spPr>
          <a:xfrm xmlns:a="http://schemas.openxmlformats.org/drawingml/2006/main">
            <a:off x="1143000" y="1924050"/>
            <a:ext cx="1562100" cy="1200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buNone/>
              <a:defRPr sz="2475" b="1">
                <a:solidFill>
                  <a:srgbClr val="FFFFFF"/>
                </a:solidFill>
                <a:latin typeface="Yu Gothic"/>
                <a:ea typeface="Yu Gothic"/>
                <a:cs typeface="Yu Gothic"/>
              </a:defRPr>
            </a:pPr>
            <a:r>
              <a:rPr sz="2475" b="1">
                <a:solidFill>
                  <a:srgbClr val="FFFFFF"/>
                </a:solidFill>
                <a:latin typeface="Yu Gothic"/>
                <a:ea typeface="Yu Gothic"/>
                <a:cs typeface="Yu Gothic"/>
              </a:rPr>
              <a:t>SPA</a:t>
            </a:r>
          </a:p>
          <a:p xmlns:a="http://schemas.openxmlformats.org/drawingml/2006/main">
            <a:pPr algn="ctr">
              <a:buNone/>
              <a:defRPr sz="2475" b="1">
                <a:solidFill>
                  <a:srgbClr val="FFFFFF"/>
                </a:solidFill>
                <a:latin typeface="Yu Gothic"/>
                <a:ea typeface="Yu Gothic"/>
                <a:cs typeface="Yu Gothic"/>
              </a:defRPr>
            </a:pPr>
            <a:r>
              <a:rPr sz="2475" b="1">
                <a:solidFill>
                  <a:srgbClr val="FFFFFF"/>
                </a:solidFill>
                <a:latin typeface="Yu Gothic"/>
                <a:ea typeface="Yu Gothic"/>
                <a:cs typeface="Yu Gothic"/>
              </a:rPr>
              <a:t>森林浴</a:t>
            </a:r>
          </a:p>
          <a:p xmlns:a="http://schemas.openxmlformats.org/drawingml/2006/main">
            <a:pPr algn="ctr">
              <a:buNone/>
              <a:defRPr sz="2475" b="1">
                <a:solidFill>
                  <a:srgbClr val="FFFFFF"/>
                </a:solidFill>
                <a:latin typeface="Yu Gothic"/>
                <a:ea typeface="Yu Gothic"/>
                <a:cs typeface="Yu Gothic"/>
              </a:defRPr>
            </a:pPr>
            <a:r>
              <a:rPr sz="2475" b="1">
                <a:solidFill>
                  <a:srgbClr val="FFFFFF"/>
                </a:solidFill>
                <a:latin typeface="Yu Gothic"/>
                <a:ea typeface="Yu Gothic"/>
                <a:cs typeface="Yu Gothic"/>
              </a:rPr>
              <a:t>温泉浴</a:t>
            </a:r>
          </a:p>
        </p:txBody>
      </p:sp>
      <p:sp>
        <p:nvSpPr>
          <p:cNvPr id="5" name="title-category">
            <a:extLst xmlns:a="http://schemas.openxmlformats.org/drawingml/2006/main">
              <a:ext uri="{FF2B5EF4-FFF2-40B4-BE49-F238E27FC236}">
                <a16:creationId xmlns:a16="http://schemas.microsoft.com/office/drawing/2014/main" id="{EEB19F04-BE1E-4217-81C9-5E480A8CEDD5}"/>
              </a:ext>
            </a:extLst>
          </p:cNvPr>
          <p:cNvSpPr>
            <a:spLocks xmlns:a="http://schemas.openxmlformats.org/drawingml/2006/main" noGrp="1"/>
          </p:cNvSpPr>
          <p:nvPr/>
        </p:nvSpPr>
        <p:spPr>
          <a:xfrm xmlns:a="http://schemas.openxmlformats.org/drawingml/2006/main">
            <a:off x="4438650" y="685800"/>
            <a:ext cx="68580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725" b="1">
                <a:solidFill>
                  <a:srgbClr val="1F5B45"/>
                </a:solidFill>
                <a:latin typeface="Yu Gothic"/>
                <a:ea typeface="Yu Gothic"/>
                <a:cs typeface="Yu Gothic"/>
              </a:defRPr>
            </a:pPr>
            <a:r>
              <a:rPr sz="1725" b="1">
                <a:solidFill>
                  <a:srgbClr val="1F5B45"/>
                </a:solidFill>
                <a:latin typeface="Yu Gothic"/>
                <a:ea typeface="Yu Gothic"/>
                <a:cs typeface="Yu Gothic"/>
              </a:rPr>
              <a:t>第3回一般社団法人日本森林医学会学術総会</a:t>
            </a:r>
          </a:p>
          <a:p xmlns:a="http://schemas.openxmlformats.org/drawingml/2006/main">
            <a:pPr algn="l">
              <a:buNone/>
              <a:defRPr sz="1725" b="1">
                <a:solidFill>
                  <a:srgbClr val="1F5B45"/>
                </a:solidFill>
                <a:latin typeface="Yu Gothic"/>
                <a:ea typeface="Yu Gothic"/>
                <a:cs typeface="Yu Gothic"/>
              </a:defRPr>
            </a:pPr>
            <a:r>
              <a:rPr sz="1725" b="1">
                <a:solidFill>
                  <a:srgbClr val="1F5B45"/>
                </a:solidFill>
                <a:latin typeface="Yu Gothic"/>
                <a:ea typeface="Yu Gothic"/>
                <a:cs typeface="Yu Gothic"/>
              </a:rPr>
              <a:t>演題登録カテゴリー 8「未病ケアと森林浴」</a:t>
            </a:r>
          </a:p>
        </p:txBody>
      </p:sp>
      <p:sp>
        <p:nvSpPr>
          <p:cNvPr id="6" name="title-main">
            <a:extLst xmlns:a="http://schemas.openxmlformats.org/drawingml/2006/main">
              <a:ext uri="{FF2B5EF4-FFF2-40B4-BE49-F238E27FC236}">
                <a16:creationId xmlns:a16="http://schemas.microsoft.com/office/drawing/2014/main" id="{4504BB3D-4347-4AA3-A6F7-6ABB6EE9E90F}"/>
              </a:ext>
            </a:extLst>
          </p:cNvPr>
          <p:cNvSpPr>
            <a:spLocks xmlns:a="http://schemas.openxmlformats.org/drawingml/2006/main" noGrp="1"/>
          </p:cNvSpPr>
          <p:nvPr/>
        </p:nvSpPr>
        <p:spPr>
          <a:xfrm xmlns:a="http://schemas.openxmlformats.org/drawingml/2006/main">
            <a:off x="4438650" y="1428750"/>
            <a:ext cx="7000875" cy="2095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3750" b="1">
                <a:solidFill>
                  <a:srgbClr val="18201C"/>
                </a:solidFill>
                <a:latin typeface="Yu Gothic"/>
                <a:ea typeface="Yu Gothic"/>
                <a:cs typeface="Yu Gothic"/>
              </a:defRPr>
            </a:pPr>
            <a:r>
              <a:rPr sz="3750" b="1">
                <a:solidFill>
                  <a:srgbClr val="18201C"/>
                </a:solidFill>
                <a:latin typeface="Yu Gothic"/>
                <a:ea typeface="Yu Gothic"/>
                <a:cs typeface="Yu Gothic"/>
              </a:rPr>
              <a:t>森林の多感覚環境・温泉浴・</a:t>
            </a:r>
          </a:p>
          <a:p xmlns:a="http://schemas.openxmlformats.org/drawingml/2006/main">
            <a:pPr algn="l">
              <a:buNone/>
              <a:defRPr sz="3750" b="1">
                <a:solidFill>
                  <a:srgbClr val="18201C"/>
                </a:solidFill>
                <a:latin typeface="Yu Gothic"/>
                <a:ea typeface="Yu Gothic"/>
                <a:cs typeface="Yu Gothic"/>
              </a:defRPr>
            </a:pPr>
            <a:r>
              <a:rPr sz="3750" b="1">
                <a:solidFill>
                  <a:srgbClr val="18201C"/>
                </a:solidFill>
                <a:latin typeface="Yu Gothic"/>
                <a:ea typeface="Yu Gothic"/>
                <a:cs typeface="Yu Gothic"/>
              </a:rPr>
              <a:t>SPAトリートメントをつなぐ</a:t>
            </a:r>
          </a:p>
          <a:p xmlns:a="http://schemas.openxmlformats.org/drawingml/2006/main">
            <a:pPr algn="l">
              <a:buNone/>
              <a:defRPr sz="3750" b="1">
                <a:solidFill>
                  <a:srgbClr val="18201C"/>
                </a:solidFill>
                <a:latin typeface="Yu Gothic"/>
                <a:ea typeface="Yu Gothic"/>
                <a:cs typeface="Yu Gothic"/>
              </a:defRPr>
            </a:pPr>
            <a:r>
              <a:rPr sz="3750" b="1">
                <a:solidFill>
                  <a:srgbClr val="18201C"/>
                </a:solidFill>
                <a:latin typeface="Yu Gothic"/>
                <a:ea typeface="Yu Gothic"/>
                <a:cs typeface="Yu Gothic"/>
              </a:rPr>
              <a:t>継続的未病ケアモデル</a:t>
            </a:r>
          </a:p>
        </p:txBody>
      </p:sp>
      <p:sp>
        <p:nvSpPr>
          <p:cNvPr id="7" name="title-sub">
            <a:extLst xmlns:a="http://schemas.openxmlformats.org/drawingml/2006/main">
              <a:ext uri="{FF2B5EF4-FFF2-40B4-BE49-F238E27FC236}">
                <a16:creationId xmlns:a16="http://schemas.microsoft.com/office/drawing/2014/main" id="{4D676733-5F26-45CD-9176-55D6961091D0}"/>
              </a:ext>
            </a:extLst>
          </p:cNvPr>
          <p:cNvSpPr>
            <a:spLocks xmlns:a="http://schemas.openxmlformats.org/drawingml/2006/main" noGrp="1"/>
          </p:cNvSpPr>
          <p:nvPr/>
        </p:nvSpPr>
        <p:spPr>
          <a:xfrm xmlns:a="http://schemas.openxmlformats.org/drawingml/2006/main">
            <a:off x="4476750" y="3667125"/>
            <a:ext cx="67627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800" b="1">
                <a:solidFill>
                  <a:srgbClr val="57615B"/>
                </a:solidFill>
                <a:latin typeface="Yu Gothic"/>
                <a:ea typeface="Yu Gothic"/>
                <a:cs typeface="Yu Gothic"/>
              </a:defRPr>
            </a:pPr>
            <a:r>
              <a:rPr sz="1800" b="1">
                <a:solidFill>
                  <a:srgbClr val="57615B"/>
                </a:solidFill>
                <a:latin typeface="Yu Gothic"/>
                <a:ea typeface="Yu Gothic"/>
                <a:cs typeface="Yu Gothic"/>
              </a:rPr>
              <a:t>感情調整、自律神経・内分泌機能、免疫調節および身体回復力に着目した理論構築</a:t>
            </a:r>
          </a:p>
        </p:txBody>
      </p:sp>
      <p:sp>
        <p:nvSpPr>
          <p:cNvPr id="8" name="title-rule">
            <a:extLst xmlns:a="http://schemas.openxmlformats.org/drawingml/2006/main">
              <a:ext uri="{FF2B5EF4-FFF2-40B4-BE49-F238E27FC236}">
                <a16:creationId xmlns:a16="http://schemas.microsoft.com/office/drawing/2014/main" id="{34DE0116-4E99-4B01-99DA-6E326B1B5D7D}"/>
              </a:ext>
            </a:extLst>
          </p:cNvPr>
          <p:cNvSpPr>
            <a:spLocks xmlns:a="http://schemas.openxmlformats.org/drawingml/2006/main" noGrp="1"/>
          </p:cNvSpPr>
          <p:nvPr/>
        </p:nvSpPr>
        <p:spPr>
          <a:xfrm xmlns:a="http://schemas.openxmlformats.org/drawingml/2006/main">
            <a:off x="4476750" y="4400550"/>
            <a:ext cx="6743700" cy="0"/>
          </a:xfrm>
          <a:prstGeom xmlns:a="http://schemas.openxmlformats.org/drawingml/2006/main" prst="line">
            <a:avLst/>
          </a:prstGeom>
          <a:noFill xmlns:a="http://schemas.openxmlformats.org/drawingml/2006/main"/>
          <a:ln xmlns:a="http://schemas.openxmlformats.org/drawingml/2006/main" w="14288">
            <a:solidFill>
              <a:srgbClr val="D3D9D5"/>
            </a:solidFill>
            <a:prstDash val="solid"/>
          </a:ln>
        </p:spPr>
      </p:sp>
      <p:sp>
        <p:nvSpPr>
          <p:cNvPr id="9" name="title-author-1-name">
            <a:extLst xmlns:a="http://schemas.openxmlformats.org/drawingml/2006/main">
              <a:ext uri="{FF2B5EF4-FFF2-40B4-BE49-F238E27FC236}">
                <a16:creationId xmlns:a16="http://schemas.microsoft.com/office/drawing/2014/main" id="{7C6FE5F7-1774-452D-8263-5C886C23B1CE}"/>
              </a:ext>
            </a:extLst>
          </p:cNvPr>
          <p:cNvSpPr>
            <a:spLocks xmlns:a="http://schemas.openxmlformats.org/drawingml/2006/main" noGrp="1"/>
          </p:cNvSpPr>
          <p:nvPr/>
        </p:nvSpPr>
        <p:spPr>
          <a:xfrm xmlns:a="http://schemas.openxmlformats.org/drawingml/2006/main">
            <a:off x="4476750" y="4533900"/>
            <a:ext cx="69151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200" b="1">
                <a:solidFill>
                  <a:srgbClr val="18201C"/>
                </a:solidFill>
                <a:latin typeface="Yu Gothic"/>
                <a:ea typeface="Yu Gothic"/>
                <a:cs typeface="Yu Gothic"/>
              </a:defRPr>
            </a:pPr>
            <a:r>
              <a:rPr sz="1200" b="1">
                <a:solidFill>
                  <a:srgbClr val="18201C"/>
                </a:solidFill>
                <a:latin typeface="Yu Gothic"/>
                <a:ea typeface="Yu Gothic"/>
                <a:cs typeface="Yu Gothic"/>
              </a:rPr>
              <a:t>筆頭著者　石原美惠子（Mieko Ishihara）</a:t>
            </a:r>
          </a:p>
        </p:txBody>
      </p:sp>
      <p:sp>
        <p:nvSpPr>
          <p:cNvPr id="10" name="title-author-1-affiliation">
            <a:extLst xmlns:a="http://schemas.openxmlformats.org/drawingml/2006/main">
              <a:ext uri="{FF2B5EF4-FFF2-40B4-BE49-F238E27FC236}">
                <a16:creationId xmlns:a16="http://schemas.microsoft.com/office/drawing/2014/main" id="{A80E9BD5-75FD-47D3-A32F-81ADEC2FA520}"/>
              </a:ext>
            </a:extLst>
          </p:cNvPr>
          <p:cNvSpPr>
            <a:spLocks xmlns:a="http://schemas.openxmlformats.org/drawingml/2006/main" noGrp="1"/>
          </p:cNvSpPr>
          <p:nvPr/>
        </p:nvSpPr>
        <p:spPr>
          <a:xfrm xmlns:a="http://schemas.openxmlformats.org/drawingml/2006/main">
            <a:off x="4762500" y="4762500"/>
            <a:ext cx="6629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050" b="1">
                <a:solidFill>
                  <a:srgbClr val="57615B"/>
                </a:solidFill>
                <a:latin typeface="Yu Gothic"/>
                <a:ea typeface="Yu Gothic"/>
                <a:cs typeface="Yu Gothic"/>
              </a:defRPr>
            </a:pPr>
            <a:r>
              <a:rPr sz="1050" b="1">
                <a:solidFill>
                  <a:srgbClr val="57615B"/>
                </a:solidFill>
                <a:latin typeface="Yu Gothic"/>
                <a:ea typeface="Yu Gothic"/>
                <a:cs typeface="Yu Gothic"/>
              </a:rPr>
              <a:t>一般社団法人国際審査員連盟</a:t>
            </a:r>
          </a:p>
        </p:txBody>
      </p:sp>
      <p:sp>
        <p:nvSpPr>
          <p:cNvPr id="11" name="title-author-2-name">
            <a:extLst xmlns:a="http://schemas.openxmlformats.org/drawingml/2006/main">
              <a:ext uri="{FF2B5EF4-FFF2-40B4-BE49-F238E27FC236}">
                <a16:creationId xmlns:a16="http://schemas.microsoft.com/office/drawing/2014/main" id="{AF737FA6-F0FB-4B68-9206-C39E02508BB6}"/>
              </a:ext>
            </a:extLst>
          </p:cNvPr>
          <p:cNvSpPr>
            <a:spLocks xmlns:a="http://schemas.openxmlformats.org/drawingml/2006/main" noGrp="1"/>
          </p:cNvSpPr>
          <p:nvPr/>
        </p:nvSpPr>
        <p:spPr>
          <a:xfrm xmlns:a="http://schemas.openxmlformats.org/drawingml/2006/main">
            <a:off x="4476750" y="4991100"/>
            <a:ext cx="69151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200" b="1">
                <a:solidFill>
                  <a:srgbClr val="18201C"/>
                </a:solidFill>
                <a:latin typeface="Yu Gothic"/>
                <a:ea typeface="Yu Gothic"/>
                <a:cs typeface="Yu Gothic"/>
              </a:defRPr>
            </a:pPr>
            <a:r>
              <a:rPr sz="1200" b="1">
                <a:solidFill>
                  <a:srgbClr val="18201C"/>
                </a:solidFill>
                <a:latin typeface="Yu Gothic"/>
                <a:ea typeface="Yu Gothic"/>
                <a:cs typeface="Yu Gothic"/>
              </a:rPr>
              <a:t>共同著者　張 維昌（Zhang Weichang）</a:t>
            </a:r>
          </a:p>
        </p:txBody>
      </p:sp>
      <p:sp>
        <p:nvSpPr>
          <p:cNvPr id="12" name="title-author-2-affiliation">
            <a:extLst xmlns:a="http://schemas.openxmlformats.org/drawingml/2006/main">
              <a:ext uri="{FF2B5EF4-FFF2-40B4-BE49-F238E27FC236}">
                <a16:creationId xmlns:a16="http://schemas.microsoft.com/office/drawing/2014/main" id="{77FDEDC9-9A00-46E8-81E4-3120422529C0}"/>
              </a:ext>
            </a:extLst>
          </p:cNvPr>
          <p:cNvSpPr>
            <a:spLocks xmlns:a="http://schemas.openxmlformats.org/drawingml/2006/main" noGrp="1"/>
          </p:cNvSpPr>
          <p:nvPr/>
        </p:nvSpPr>
        <p:spPr>
          <a:xfrm xmlns:a="http://schemas.openxmlformats.org/drawingml/2006/main">
            <a:off x="4762500" y="5219700"/>
            <a:ext cx="6629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050" b="1">
                <a:solidFill>
                  <a:srgbClr val="57615B"/>
                </a:solidFill>
                <a:latin typeface="Yu Gothic"/>
                <a:ea typeface="Yu Gothic"/>
                <a:cs typeface="Yu Gothic"/>
              </a:defRPr>
            </a:pPr>
            <a:r>
              <a:rPr sz="1050" b="1">
                <a:solidFill>
                  <a:srgbClr val="57615B"/>
                </a:solidFill>
                <a:latin typeface="Yu Gothic"/>
                <a:ea typeface="Yu Gothic"/>
                <a:cs typeface="Yu Gothic"/>
              </a:rPr>
              <a:t>一般社団法人国際審査員連盟</a:t>
            </a:r>
          </a:p>
        </p:txBody>
      </p:sp>
      <p:sp>
        <p:nvSpPr>
          <p:cNvPr id="13" name="title-author-3-name">
            <a:extLst xmlns:a="http://schemas.openxmlformats.org/drawingml/2006/main">
              <a:ext uri="{FF2B5EF4-FFF2-40B4-BE49-F238E27FC236}">
                <a16:creationId xmlns:a16="http://schemas.microsoft.com/office/drawing/2014/main" id="{B8B0BA46-46BC-4906-A04E-406F4095C7F9}"/>
              </a:ext>
            </a:extLst>
          </p:cNvPr>
          <p:cNvSpPr>
            <a:spLocks xmlns:a="http://schemas.openxmlformats.org/drawingml/2006/main" noGrp="1"/>
          </p:cNvSpPr>
          <p:nvPr/>
        </p:nvSpPr>
        <p:spPr>
          <a:xfrm xmlns:a="http://schemas.openxmlformats.org/drawingml/2006/main">
            <a:off x="4476750" y="5448300"/>
            <a:ext cx="69151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200" b="1">
                <a:solidFill>
                  <a:srgbClr val="18201C"/>
                </a:solidFill>
                <a:latin typeface="Yu Gothic"/>
                <a:ea typeface="Yu Gothic"/>
                <a:cs typeface="Yu Gothic"/>
              </a:defRPr>
            </a:pPr>
            <a:r>
              <a:rPr sz="1200" b="1">
                <a:solidFill>
                  <a:srgbClr val="18201C"/>
                </a:solidFill>
                <a:latin typeface="Yu Gothic"/>
                <a:ea typeface="Yu Gothic"/>
                <a:cs typeface="Yu Gothic"/>
              </a:rPr>
              <a:t>共同著者　クリスティーナ＝エレナ・ストイカ（Stoica Cristina-Elena）博士</a:t>
            </a:r>
          </a:p>
        </p:txBody>
      </p:sp>
      <p:sp>
        <p:nvSpPr>
          <p:cNvPr id="14" name="title-author-3-affiliation">
            <a:extLst xmlns:a="http://schemas.openxmlformats.org/drawingml/2006/main">
              <a:ext uri="{FF2B5EF4-FFF2-40B4-BE49-F238E27FC236}">
                <a16:creationId xmlns:a16="http://schemas.microsoft.com/office/drawing/2014/main" id="{961F6342-E773-4FFC-8429-67B855D4655A}"/>
              </a:ext>
            </a:extLst>
          </p:cNvPr>
          <p:cNvSpPr>
            <a:spLocks xmlns:a="http://schemas.openxmlformats.org/drawingml/2006/main" noGrp="1"/>
          </p:cNvSpPr>
          <p:nvPr/>
        </p:nvSpPr>
        <p:spPr>
          <a:xfrm xmlns:a="http://schemas.openxmlformats.org/drawingml/2006/main">
            <a:off x="4762500" y="5676900"/>
            <a:ext cx="66294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050" b="1">
                <a:solidFill>
                  <a:srgbClr val="57615B"/>
                </a:solidFill>
                <a:latin typeface="Yu Gothic"/>
                <a:ea typeface="Yu Gothic"/>
                <a:cs typeface="Yu Gothic"/>
              </a:defRPr>
            </a:pPr>
            <a:r>
              <a:rPr sz="1050" b="1">
                <a:solidFill>
                  <a:srgbClr val="57615B"/>
                </a:solidFill>
                <a:latin typeface="Yu Gothic"/>
                <a:ea typeface="Yu Gothic"/>
                <a:cs typeface="Yu Gothic"/>
              </a:rPr>
              <a:t>ルーマニア・バカウ「ヴァシレ・アレクサンドリ」大学</a:t>
            </a:r>
          </a:p>
          <a:p xmlns:a="http://schemas.openxmlformats.org/drawingml/2006/main">
            <a:pPr algn="l">
              <a:buNone/>
              <a:defRPr sz="1050" b="1">
                <a:solidFill>
                  <a:srgbClr val="57615B"/>
                </a:solidFill>
                <a:latin typeface="Yu Gothic"/>
                <a:ea typeface="Yu Gothic"/>
                <a:cs typeface="Yu Gothic"/>
              </a:defRPr>
            </a:pPr>
            <a:r>
              <a:rPr sz="1050" b="1">
                <a:solidFill>
                  <a:srgbClr val="57615B"/>
                </a:solidFill>
                <a:latin typeface="Yu Gothic"/>
                <a:ea typeface="Yu Gothic"/>
                <a:cs typeface="Yu Gothic"/>
              </a:rPr>
              <a:t>身体運動・スポーツ・健康科学部 理学療法・作業療法学科 准教授</a:t>
            </a:r>
          </a:p>
        </p:txBody>
      </p:sp>
      <p:sp>
        <p:nvSpPr>
          <p:cNvPr id="15" name="title-author-4-name">
            <a:extLst xmlns:a="http://schemas.openxmlformats.org/drawingml/2006/main">
              <a:ext uri="{FF2B5EF4-FFF2-40B4-BE49-F238E27FC236}">
                <a16:creationId xmlns:a16="http://schemas.microsoft.com/office/drawing/2014/main" id="{2B483B9D-AD37-4F06-8DA1-76DE3001CB32}"/>
              </a:ext>
            </a:extLst>
          </p:cNvPr>
          <p:cNvSpPr>
            <a:spLocks xmlns:a="http://schemas.openxmlformats.org/drawingml/2006/main" noGrp="1"/>
          </p:cNvSpPr>
          <p:nvPr/>
        </p:nvSpPr>
        <p:spPr>
          <a:xfrm xmlns:a="http://schemas.openxmlformats.org/drawingml/2006/main">
            <a:off x="4476750" y="6048375"/>
            <a:ext cx="69151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200" b="1">
                <a:solidFill>
                  <a:srgbClr val="18201C"/>
                </a:solidFill>
                <a:latin typeface="Yu Gothic"/>
                <a:ea typeface="Yu Gothic"/>
                <a:cs typeface="Yu Gothic"/>
              </a:defRPr>
            </a:pPr>
            <a:r>
              <a:rPr sz="1200" b="1">
                <a:solidFill>
                  <a:srgbClr val="18201C"/>
                </a:solidFill>
                <a:latin typeface="Yu Gothic"/>
                <a:ea typeface="Yu Gothic"/>
                <a:cs typeface="Yu Gothic"/>
              </a:rPr>
              <a:t>共同著者　プレドラグ・フィリポヴィッチ（Predrag Filipović）</a:t>
            </a:r>
          </a:p>
        </p:txBody>
      </p:sp>
      <p:sp>
        <p:nvSpPr>
          <p:cNvPr id="16" name="title-author-4-affiliation">
            <a:extLst xmlns:a="http://schemas.openxmlformats.org/drawingml/2006/main">
              <a:ext uri="{FF2B5EF4-FFF2-40B4-BE49-F238E27FC236}">
                <a16:creationId xmlns:a16="http://schemas.microsoft.com/office/drawing/2014/main" id="{CEA61193-B334-4F2C-A37D-8C52C3DBB9E3}"/>
              </a:ext>
            </a:extLst>
          </p:cNvPr>
          <p:cNvSpPr>
            <a:spLocks xmlns:a="http://schemas.openxmlformats.org/drawingml/2006/main" noGrp="1"/>
          </p:cNvSpPr>
          <p:nvPr/>
        </p:nvSpPr>
        <p:spPr>
          <a:xfrm xmlns:a="http://schemas.openxmlformats.org/drawingml/2006/main">
            <a:off x="4762500" y="6276975"/>
            <a:ext cx="66294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050" b="1">
                <a:solidFill>
                  <a:srgbClr val="57615B"/>
                </a:solidFill>
                <a:latin typeface="Yu Gothic"/>
                <a:ea typeface="Yu Gothic"/>
                <a:cs typeface="Yu Gothic"/>
              </a:defRPr>
            </a:pPr>
            <a:r>
              <a:rPr sz="1050" b="1">
                <a:solidFill>
                  <a:srgbClr val="57615B"/>
                </a:solidFill>
                <a:latin typeface="Yu Gothic"/>
                <a:ea typeface="Yu Gothic"/>
                <a:cs typeface="Yu Gothic"/>
              </a:rPr>
              <a:t>ウェルネス・アカデミー・ペジャ・フィリポヴィッチ</a:t>
            </a:r>
          </a:p>
          <a:p xmlns:a="http://schemas.openxmlformats.org/drawingml/2006/main">
            <a:pPr algn="l">
              <a:buNone/>
              <a:defRPr sz="1050" b="1">
                <a:solidFill>
                  <a:srgbClr val="57615B"/>
                </a:solidFill>
                <a:latin typeface="Yu Gothic"/>
                <a:ea typeface="Yu Gothic"/>
                <a:cs typeface="Yu Gothic"/>
              </a:defRPr>
            </a:pPr>
            <a:r>
              <a:rPr sz="1050" b="1">
                <a:solidFill>
                  <a:srgbClr val="57615B"/>
                </a:solidFill>
                <a:latin typeface="Yu Gothic"/>
                <a:ea typeface="Yu Gothic"/>
                <a:cs typeface="Yu Gothic"/>
              </a:rPr>
              <a:t>セルビア共和国・ベオグラード代表・学院長</a:t>
            </a:r>
          </a:p>
        </p:txBody>
      </p:sp>
    </p:spTree>
    <p:extLst>
      <p:ext uri="{BB962C8B-B14F-4D97-AF65-F5344CB8AC3E}">
        <p14:creationId xmlns:p14="http://schemas.microsoft.com/office/powerpoint/2010/main" val="263230725"/>
      </p:ext>
    </p:extLst>
  </p:cSld>
</p:sld>
</file>

<file path=ppt/slides/slide10.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7" name="eyebrow-10">
            <a:extLst xmlns:a="http://schemas.openxmlformats.org/drawingml/2006/main">
              <a:ext uri="{FF2B5EF4-FFF2-40B4-BE49-F238E27FC236}">
                <a16:creationId xmlns:a16="http://schemas.microsoft.com/office/drawing/2014/main" id="{039020CC-4B9C-4419-BD61-69A6A99A4F7B}"/>
              </a:ext>
            </a:extLst>
          </p:cNvPr>
          <p:cNvSpPr>
            <a:spLocks xmlns:a="http://schemas.openxmlformats.org/drawingml/2006/main" noGrp="1"/>
          </p:cNvSpPr>
          <p:nvPr/>
        </p:nvSpPr>
        <p:spPr>
          <a:xfrm xmlns:a="http://schemas.openxmlformats.org/drawingml/2006/main">
            <a:off x="400050" y="238125"/>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275" b="1">
                <a:solidFill>
                  <a:srgbClr val="1F5B45"/>
                </a:solidFill>
                <a:latin typeface="Yu Gothic"/>
                <a:ea typeface="Yu Gothic"/>
                <a:cs typeface="Yu Gothic"/>
              </a:defRPr>
            </a:pPr>
            <a:r>
              <a:rPr sz="1275" b="1">
                <a:solidFill>
                  <a:srgbClr val="1F5B45"/>
                </a:solidFill>
                <a:latin typeface="Yu Gothic"/>
                <a:ea typeface="Yu Gothic"/>
                <a:cs typeface="Yu Gothic"/>
              </a:rPr>
              <a:t>森林浴を中核とする継続的未病ケア</a:t>
            </a:r>
          </a:p>
        </p:txBody>
      </p:sp>
      <p:sp>
        <p:nvSpPr>
          <p:cNvPr id="2" name="title-10">
            <a:extLst xmlns:a="http://schemas.openxmlformats.org/drawingml/2006/main">
              <a:ext uri="{FF2B5EF4-FFF2-40B4-BE49-F238E27FC236}">
                <a16:creationId xmlns:a16="http://schemas.microsoft.com/office/drawing/2014/main" id="{A11A6345-DE5A-4BC5-A23E-7A64C80B1E7F}"/>
              </a:ext>
            </a:extLst>
          </p:cNvPr>
          <p:cNvSpPr>
            <a:spLocks xmlns:a="http://schemas.openxmlformats.org/drawingml/2006/main" noGrp="1"/>
          </p:cNvSpPr>
          <p:nvPr/>
        </p:nvSpPr>
        <p:spPr>
          <a:xfrm xmlns:a="http://schemas.openxmlformats.org/drawingml/2006/main">
            <a:off x="400050" y="514350"/>
            <a:ext cx="113919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3300" b="1">
                <a:solidFill>
                  <a:srgbClr val="18201C"/>
                </a:solidFill>
                <a:latin typeface="Yu Gothic"/>
                <a:ea typeface="Yu Gothic"/>
                <a:cs typeface="Yu Gothic"/>
              </a:defRPr>
            </a:pPr>
            <a:r>
              <a:rPr sz="3300" b="1">
                <a:solidFill>
                  <a:srgbClr val="18201C"/>
                </a:solidFill>
                <a:latin typeface="Yu Gothic"/>
                <a:ea typeface="Yu Gothic"/>
                <a:cs typeface="Yu Gothic"/>
              </a:rPr>
              <a:t>森林の視覚環境と注意の切替え</a:t>
            </a:r>
          </a:p>
        </p:txBody>
      </p:sp>
      <p:sp>
        <p:nvSpPr>
          <p:cNvPr id="3" name="footer-rule-10">
            <a:extLst xmlns:a="http://schemas.openxmlformats.org/drawingml/2006/main">
              <a:ext uri="{FF2B5EF4-FFF2-40B4-BE49-F238E27FC236}">
                <a16:creationId xmlns:a16="http://schemas.microsoft.com/office/drawing/2014/main" id="{DF418DCE-8F33-4446-B86F-18B008A6FAC9}"/>
              </a:ext>
            </a:extLst>
          </p:cNvPr>
          <p:cNvSpPr>
            <a:spLocks xmlns:a="http://schemas.openxmlformats.org/drawingml/2006/main" noGrp="1"/>
          </p:cNvSpPr>
          <p:nvPr/>
        </p:nvSpPr>
        <p:spPr>
          <a:xfrm xmlns:a="http://schemas.openxmlformats.org/drawingml/2006/main">
            <a:off x="400050" y="6305550"/>
            <a:ext cx="11391900" cy="0"/>
          </a:xfrm>
          <a:prstGeom xmlns:a="http://schemas.openxmlformats.org/drawingml/2006/main" prst="line">
            <a:avLst/>
          </a:prstGeom>
          <a:noFill xmlns:a="http://schemas.openxmlformats.org/drawingml/2006/main"/>
          <a:ln xmlns:a="http://schemas.openxmlformats.org/drawingml/2006/main" w="9525">
            <a:solidFill>
              <a:srgbClr val="D3D9D5"/>
            </a:solidFill>
            <a:prstDash val="solid"/>
          </a:ln>
        </p:spPr>
      </p:sp>
      <p:sp>
        <p:nvSpPr>
          <p:cNvPr id="4" name="footer-author-10">
            <a:extLst xmlns:a="http://schemas.openxmlformats.org/drawingml/2006/main">
              <a:ext uri="{FF2B5EF4-FFF2-40B4-BE49-F238E27FC236}">
                <a16:creationId xmlns:a16="http://schemas.microsoft.com/office/drawing/2014/main" id="{602DDC52-FBA6-4768-A39F-66A4BEEA9E4A}"/>
              </a:ext>
            </a:extLst>
          </p:cNvPr>
          <p:cNvSpPr>
            <a:spLocks xmlns:a="http://schemas.openxmlformats.org/drawingml/2006/main" noGrp="1"/>
          </p:cNvSpPr>
          <p:nvPr/>
        </p:nvSpPr>
        <p:spPr>
          <a:xfrm xmlns:a="http://schemas.openxmlformats.org/drawingml/2006/main">
            <a:off x="400050" y="6391275"/>
            <a:ext cx="809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一般社団法人国際審査員連盟　石原美惠子</a:t>
            </a:r>
          </a:p>
        </p:txBody>
      </p:sp>
      <p:sp>
        <p:nvSpPr>
          <p:cNvPr id="5" name="footer-number-10">
            <a:extLst xmlns:a="http://schemas.openxmlformats.org/drawingml/2006/main">
              <a:ext uri="{FF2B5EF4-FFF2-40B4-BE49-F238E27FC236}">
                <a16:creationId xmlns:a16="http://schemas.microsoft.com/office/drawing/2014/main" id="{C668A895-30F5-49C1-8CB6-38BEBE82BB12}"/>
              </a:ext>
            </a:extLst>
          </p:cNvPr>
          <p:cNvSpPr>
            <a:spLocks xmlns:a="http://schemas.openxmlformats.org/drawingml/2006/main" noGrp="1"/>
          </p:cNvSpPr>
          <p:nvPr/>
        </p:nvSpPr>
        <p:spPr>
          <a:xfrm xmlns:a="http://schemas.openxmlformats.org/drawingml/2006/main">
            <a:off x="11239500" y="6391275"/>
            <a:ext cx="5524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10</a:t>
            </a:r>
          </a:p>
        </p:txBody>
      </p:sp>
      <p:sp>
        <p:nvSpPr>
          <p:cNvPr id="6" name="s10-city-panel">
            <a:extLst xmlns:a="http://schemas.openxmlformats.org/drawingml/2006/main">
              <a:ext uri="{FF2B5EF4-FFF2-40B4-BE49-F238E27FC236}">
                <a16:creationId xmlns:a16="http://schemas.microsoft.com/office/drawing/2014/main" id="{0F222C8A-1E5B-42D6-A639-1423668EDEA5}"/>
              </a:ext>
            </a:extLst>
          </p:cNvPr>
          <p:cNvSpPr>
            <a:spLocks xmlns:a="http://schemas.openxmlformats.org/drawingml/2006/main" noGrp="1"/>
          </p:cNvSpPr>
          <p:nvPr/>
        </p:nvSpPr>
        <p:spPr>
          <a:xfrm xmlns:a="http://schemas.openxmlformats.org/drawingml/2006/main">
            <a:off x="609600" y="1771650"/>
            <a:ext cx="4762500" cy="3238500"/>
          </a:xfrm>
          <a:prstGeom xmlns:a="http://schemas.openxmlformats.org/drawingml/2006/main" prst="roundRect">
            <a:avLst>
              <a:gd name="adj" fmla="val 4706"/>
            </a:avLst>
          </a:prstGeom>
          <a:solidFill xmlns:a="http://schemas.openxmlformats.org/drawingml/2006/main">
            <a:srgbClr val="F7F1E8"/>
          </a:solidFill>
          <a:ln xmlns:a="http://schemas.openxmlformats.org/drawingml/2006/main" w="11430">
            <a:solidFill>
              <a:srgbClr val="DDE2DE"/>
            </a:solidFill>
            <a:prstDash val="solid"/>
          </a:ln>
        </p:spPr>
      </p:sp>
      <p:sp>
        <p:nvSpPr>
          <p:cNvPr id="7" name="s10-city-accent">
            <a:extLst xmlns:a="http://schemas.openxmlformats.org/drawingml/2006/main">
              <a:ext uri="{FF2B5EF4-FFF2-40B4-BE49-F238E27FC236}">
                <a16:creationId xmlns:a16="http://schemas.microsoft.com/office/drawing/2014/main" id="{AFD18533-EAF4-43F2-B490-3D9C8E48A3F6}"/>
              </a:ext>
            </a:extLst>
          </p:cNvPr>
          <p:cNvSpPr>
            <a:spLocks xmlns:a="http://schemas.openxmlformats.org/drawingml/2006/main" noGrp="1"/>
          </p:cNvSpPr>
          <p:nvPr/>
        </p:nvSpPr>
        <p:spPr>
          <a:xfrm xmlns:a="http://schemas.openxmlformats.org/drawingml/2006/main">
            <a:off x="609600" y="1771650"/>
            <a:ext cx="76200" cy="3238500"/>
          </a:xfrm>
          <a:prstGeom xmlns:a="http://schemas.openxmlformats.org/drawingml/2006/main" prst="rect">
            <a:avLst/>
          </a:prstGeom>
          <a:solidFill xmlns:a="http://schemas.openxmlformats.org/drawingml/2006/main">
            <a:srgbClr val="A96C3D"/>
          </a:solidFill>
          <a:ln xmlns:a="http://schemas.openxmlformats.org/drawingml/2006/main" w="0">
            <a:solidFill>
              <a:srgbClr val="A96C3D"/>
            </a:solidFill>
            <a:prstDash val="solid"/>
          </a:ln>
        </p:spPr>
      </p:sp>
      <p:sp>
        <p:nvSpPr>
          <p:cNvPr id="8" name="s10-city-title">
            <a:extLst xmlns:a="http://schemas.openxmlformats.org/drawingml/2006/main">
              <a:ext uri="{FF2B5EF4-FFF2-40B4-BE49-F238E27FC236}">
                <a16:creationId xmlns:a16="http://schemas.microsoft.com/office/drawing/2014/main" id="{F2CEFB74-42CE-4190-A4D0-DE81D42050F3}"/>
              </a:ext>
            </a:extLst>
          </p:cNvPr>
          <p:cNvSpPr>
            <a:spLocks xmlns:a="http://schemas.openxmlformats.org/drawingml/2006/main" noGrp="1"/>
          </p:cNvSpPr>
          <p:nvPr/>
        </p:nvSpPr>
        <p:spPr>
          <a:xfrm xmlns:a="http://schemas.openxmlformats.org/drawingml/2006/main">
            <a:off x="857250" y="1924050"/>
            <a:ext cx="43243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A96C3D"/>
                </a:solidFill>
                <a:latin typeface="Yu Gothic"/>
                <a:ea typeface="Yu Gothic"/>
                <a:cs typeface="Yu Gothic"/>
              </a:defRPr>
            </a:pPr>
            <a:r>
              <a:rPr sz="2025" b="1">
                <a:solidFill>
                  <a:srgbClr val="A96C3D"/>
                </a:solidFill>
                <a:latin typeface="Yu Gothic"/>
                <a:ea typeface="Yu Gothic"/>
                <a:cs typeface="Yu Gothic"/>
              </a:rPr>
              <a:t>都市で続く注意</a:t>
            </a:r>
          </a:p>
        </p:txBody>
      </p:sp>
      <p:sp>
        <p:nvSpPr>
          <p:cNvPr id="9" name="s10-city-body">
            <a:extLst xmlns:a="http://schemas.openxmlformats.org/drawingml/2006/main">
              <a:ext uri="{FF2B5EF4-FFF2-40B4-BE49-F238E27FC236}">
                <a16:creationId xmlns:a16="http://schemas.microsoft.com/office/drawing/2014/main" id="{87F027B9-0406-4416-AECF-D0DFABA2EE76}"/>
              </a:ext>
            </a:extLst>
          </p:cNvPr>
          <p:cNvSpPr>
            <a:spLocks xmlns:a="http://schemas.openxmlformats.org/drawingml/2006/main" noGrp="1"/>
          </p:cNvSpPr>
          <p:nvPr/>
        </p:nvSpPr>
        <p:spPr>
          <a:xfrm xmlns:a="http://schemas.openxmlformats.org/drawingml/2006/main">
            <a:off x="857250" y="2438400"/>
            <a:ext cx="4324350" cy="2419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950" b="1">
                <a:solidFill>
                  <a:srgbClr val="18201C"/>
                </a:solidFill>
                <a:latin typeface="Yu Gothic"/>
                <a:ea typeface="Yu Gothic"/>
                <a:cs typeface="Yu Gothic"/>
              </a:defRPr>
            </a:pPr>
            <a:r>
              <a:rPr sz="1950" b="1">
                <a:solidFill>
                  <a:srgbClr val="18201C"/>
                </a:solidFill>
                <a:latin typeface="Yu Gothic"/>
                <a:ea typeface="Yu Gothic"/>
                <a:cs typeface="Yu Gothic"/>
              </a:rPr>
              <a:t>文字・広告・交通・画面</a:t>
            </a:r>
          </a:p>
          <a:p xmlns:a="http://schemas.openxmlformats.org/drawingml/2006/main">
            <a:pPr algn="l">
              <a:buNone/>
              <a:defRPr sz="1950" b="1">
                <a:solidFill>
                  <a:srgbClr val="18201C"/>
                </a:solidFill>
                <a:latin typeface="Yu Gothic"/>
                <a:ea typeface="Yu Gothic"/>
                <a:cs typeface="Yu Gothic"/>
              </a:defRPr>
            </a:pPr>
            <a:r>
              <a:rPr sz="1950" b="1">
                <a:solidFill>
                  <a:srgbClr val="18201C"/>
                </a:solidFill>
                <a:latin typeface="Yu Gothic"/>
                <a:ea typeface="Yu Gothic"/>
                <a:cs typeface="Yu Gothic"/>
              </a:rPr>
              <a:t>判断を求める情報が連続する</a:t>
            </a:r>
          </a:p>
          <a:p xmlns:a="http://schemas.openxmlformats.org/drawingml/2006/main">
            <a:r>
              <a:t/>
            </a:r>
          </a:p>
          <a:p xmlns:a="http://schemas.openxmlformats.org/drawingml/2006/main">
            <a:pPr algn="l">
              <a:buNone/>
              <a:defRPr sz="1950" b="1">
                <a:solidFill>
                  <a:srgbClr val="18201C"/>
                </a:solidFill>
                <a:latin typeface="Yu Gothic"/>
                <a:ea typeface="Yu Gothic"/>
                <a:cs typeface="Yu Gothic"/>
              </a:defRPr>
            </a:pPr>
            <a:r>
              <a:rPr sz="1950" b="1">
                <a:solidFill>
                  <a:srgbClr val="18201C"/>
                </a:solidFill>
                <a:latin typeface="Yu Gothic"/>
                <a:ea typeface="Yu Gothic"/>
                <a:cs typeface="Yu Gothic"/>
              </a:rPr>
              <a:t>意図的に注意を向け続ける</a:t>
            </a:r>
          </a:p>
          <a:p xmlns:a="http://schemas.openxmlformats.org/drawingml/2006/main">
            <a:pPr algn="l">
              <a:buNone/>
              <a:defRPr sz="1950" b="1">
                <a:solidFill>
                  <a:srgbClr val="18201C"/>
                </a:solidFill>
                <a:latin typeface="Yu Gothic"/>
                <a:ea typeface="Yu Gothic"/>
                <a:cs typeface="Yu Gothic"/>
              </a:defRPr>
            </a:pPr>
            <a:r>
              <a:rPr sz="1950" b="1">
                <a:solidFill>
                  <a:srgbClr val="18201C"/>
                </a:solidFill>
                <a:latin typeface="Yu Gothic"/>
                <a:ea typeface="Yu Gothic"/>
                <a:cs typeface="Yu Gothic"/>
              </a:rPr>
              <a:t>外部への警戒が切れにくい</a:t>
            </a:r>
          </a:p>
        </p:txBody>
      </p:sp>
      <p:sp>
        <p:nvSpPr>
          <p:cNvPr id="10" name="s10-arrow">
            <a:extLst xmlns:a="http://schemas.openxmlformats.org/drawingml/2006/main">
              <a:ext uri="{FF2B5EF4-FFF2-40B4-BE49-F238E27FC236}">
                <a16:creationId xmlns:a16="http://schemas.microsoft.com/office/drawing/2014/main" id="{91218F33-8BA2-49F5-BC52-20E179DFCF2F}"/>
              </a:ext>
            </a:extLst>
          </p:cNvPr>
          <p:cNvSpPr>
            <a:spLocks xmlns:a="http://schemas.openxmlformats.org/drawingml/2006/main" noGrp="1"/>
          </p:cNvSpPr>
          <p:nvPr/>
        </p:nvSpPr>
        <p:spPr>
          <a:xfrm xmlns:a="http://schemas.openxmlformats.org/drawingml/2006/main">
            <a:off x="5572125" y="3162300"/>
            <a:ext cx="1047750" cy="285750"/>
          </a:xfrm>
          <a:prstGeom xmlns:a="http://schemas.openxmlformats.org/drawingml/2006/main" prst="rightArrow">
            <a:avLst/>
          </a:prstGeom>
          <a:solidFill xmlns:a="http://schemas.openxmlformats.org/drawingml/2006/main">
            <a:srgbClr val="DDEBE3"/>
          </a:solidFill>
          <a:ln xmlns:a="http://schemas.openxmlformats.org/drawingml/2006/main" w="0">
            <a:solidFill>
              <a:srgbClr val="DDEBE3"/>
            </a:solidFill>
            <a:prstDash val="solid"/>
          </a:ln>
        </p:spPr>
      </p:sp>
      <p:sp>
        <p:nvSpPr>
          <p:cNvPr id="11" name="s10-forest-panel">
            <a:extLst xmlns:a="http://schemas.openxmlformats.org/drawingml/2006/main">
              <a:ext uri="{FF2B5EF4-FFF2-40B4-BE49-F238E27FC236}">
                <a16:creationId xmlns:a16="http://schemas.microsoft.com/office/drawing/2014/main" id="{61A58003-04FC-4E36-9B74-C3586D1020A4}"/>
              </a:ext>
            </a:extLst>
          </p:cNvPr>
          <p:cNvSpPr>
            <a:spLocks xmlns:a="http://schemas.openxmlformats.org/drawingml/2006/main" noGrp="1"/>
          </p:cNvSpPr>
          <p:nvPr/>
        </p:nvSpPr>
        <p:spPr>
          <a:xfrm xmlns:a="http://schemas.openxmlformats.org/drawingml/2006/main">
            <a:off x="6819900" y="1771650"/>
            <a:ext cx="4762500" cy="3238500"/>
          </a:xfrm>
          <a:prstGeom xmlns:a="http://schemas.openxmlformats.org/drawingml/2006/main" prst="roundRect">
            <a:avLst>
              <a:gd name="adj" fmla="val 4706"/>
            </a:avLst>
          </a:prstGeom>
          <a:solidFill xmlns:a="http://schemas.openxmlformats.org/drawingml/2006/main">
            <a:srgbClr val="DDEBE3"/>
          </a:solidFill>
          <a:ln xmlns:a="http://schemas.openxmlformats.org/drawingml/2006/main" w="11430">
            <a:solidFill>
              <a:srgbClr val="DDE2DE"/>
            </a:solidFill>
            <a:prstDash val="solid"/>
          </a:ln>
        </p:spPr>
      </p:sp>
      <p:sp>
        <p:nvSpPr>
          <p:cNvPr id="12" name="s10-forest-accent">
            <a:extLst xmlns:a="http://schemas.openxmlformats.org/drawingml/2006/main">
              <a:ext uri="{FF2B5EF4-FFF2-40B4-BE49-F238E27FC236}">
                <a16:creationId xmlns:a16="http://schemas.microsoft.com/office/drawing/2014/main" id="{3D721FE6-74E7-4B64-9A96-1ABF523182DB}"/>
              </a:ext>
            </a:extLst>
          </p:cNvPr>
          <p:cNvSpPr>
            <a:spLocks xmlns:a="http://schemas.openxmlformats.org/drawingml/2006/main" noGrp="1"/>
          </p:cNvSpPr>
          <p:nvPr/>
        </p:nvSpPr>
        <p:spPr>
          <a:xfrm xmlns:a="http://schemas.openxmlformats.org/drawingml/2006/main">
            <a:off x="6819900" y="1771650"/>
            <a:ext cx="76200" cy="3238500"/>
          </a:xfrm>
          <a:prstGeom xmlns:a="http://schemas.openxmlformats.org/drawingml/2006/main" prst="rect">
            <a:avLst/>
          </a:prstGeom>
          <a:solidFill xmlns:a="http://schemas.openxmlformats.org/drawingml/2006/main">
            <a:srgbClr val="1F5B45"/>
          </a:solidFill>
          <a:ln xmlns:a="http://schemas.openxmlformats.org/drawingml/2006/main" w="0">
            <a:solidFill>
              <a:srgbClr val="1F5B45"/>
            </a:solidFill>
            <a:prstDash val="solid"/>
          </a:ln>
        </p:spPr>
      </p:sp>
      <p:sp>
        <p:nvSpPr>
          <p:cNvPr id="13" name="s10-forest-title">
            <a:extLst xmlns:a="http://schemas.openxmlformats.org/drawingml/2006/main">
              <a:ext uri="{FF2B5EF4-FFF2-40B4-BE49-F238E27FC236}">
                <a16:creationId xmlns:a16="http://schemas.microsoft.com/office/drawing/2014/main" id="{2175C2C5-2A20-4E29-83D4-6F808F64A5B5}"/>
              </a:ext>
            </a:extLst>
          </p:cNvPr>
          <p:cNvSpPr>
            <a:spLocks xmlns:a="http://schemas.openxmlformats.org/drawingml/2006/main" noGrp="1"/>
          </p:cNvSpPr>
          <p:nvPr/>
        </p:nvSpPr>
        <p:spPr>
          <a:xfrm xmlns:a="http://schemas.openxmlformats.org/drawingml/2006/main">
            <a:off x="7067550" y="1924050"/>
            <a:ext cx="43243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1F5B45"/>
                </a:solidFill>
                <a:latin typeface="Yu Gothic"/>
                <a:ea typeface="Yu Gothic"/>
                <a:cs typeface="Yu Gothic"/>
              </a:defRPr>
            </a:pPr>
            <a:r>
              <a:rPr sz="2025" b="1">
                <a:solidFill>
                  <a:srgbClr val="1F5B45"/>
                </a:solidFill>
                <a:latin typeface="Yu Gothic"/>
                <a:ea typeface="Yu Gothic"/>
                <a:cs typeface="Yu Gothic"/>
              </a:rPr>
              <a:t>森林で生じる注意</a:t>
            </a:r>
          </a:p>
        </p:txBody>
      </p:sp>
      <p:sp>
        <p:nvSpPr>
          <p:cNvPr id="14" name="s10-forest-body">
            <a:extLst xmlns:a="http://schemas.openxmlformats.org/drawingml/2006/main">
              <a:ext uri="{FF2B5EF4-FFF2-40B4-BE49-F238E27FC236}">
                <a16:creationId xmlns:a16="http://schemas.microsoft.com/office/drawing/2014/main" id="{8002DD3E-FD36-4FF1-8B00-0FDA4486ECF3}"/>
              </a:ext>
            </a:extLst>
          </p:cNvPr>
          <p:cNvSpPr>
            <a:spLocks xmlns:a="http://schemas.openxmlformats.org/drawingml/2006/main" noGrp="1"/>
          </p:cNvSpPr>
          <p:nvPr/>
        </p:nvSpPr>
        <p:spPr>
          <a:xfrm xmlns:a="http://schemas.openxmlformats.org/drawingml/2006/main">
            <a:off x="7067550" y="2438400"/>
            <a:ext cx="4324350" cy="2419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950" b="1">
                <a:solidFill>
                  <a:srgbClr val="18201C"/>
                </a:solidFill>
                <a:latin typeface="Yu Gothic"/>
                <a:ea typeface="Yu Gothic"/>
                <a:cs typeface="Yu Gothic"/>
              </a:defRPr>
            </a:pPr>
            <a:r>
              <a:rPr sz="1950" b="1">
                <a:solidFill>
                  <a:srgbClr val="18201C"/>
                </a:solidFill>
                <a:latin typeface="Yu Gothic"/>
                <a:ea typeface="Yu Gothic"/>
                <a:cs typeface="Yu Gothic"/>
              </a:rPr>
              <a:t>木々・空・水面・木漏れ日</a:t>
            </a:r>
          </a:p>
          <a:p xmlns:a="http://schemas.openxmlformats.org/drawingml/2006/main">
            <a:pPr algn="l">
              <a:buNone/>
              <a:defRPr sz="1950" b="1">
                <a:solidFill>
                  <a:srgbClr val="18201C"/>
                </a:solidFill>
                <a:latin typeface="Yu Gothic"/>
                <a:ea typeface="Yu Gothic"/>
                <a:cs typeface="Yu Gothic"/>
              </a:defRPr>
            </a:pPr>
            <a:r>
              <a:rPr sz="1950" b="1">
                <a:solidFill>
                  <a:srgbClr val="18201C"/>
                </a:solidFill>
                <a:latin typeface="Yu Gothic"/>
                <a:ea typeface="Yu Gothic"/>
                <a:cs typeface="Yu Gothic"/>
              </a:rPr>
              <a:t>緩やかに変化する自然の形</a:t>
            </a:r>
          </a:p>
          <a:p xmlns:a="http://schemas.openxmlformats.org/drawingml/2006/main">
            <a:r>
              <a:t/>
            </a:r>
          </a:p>
          <a:p xmlns:a="http://schemas.openxmlformats.org/drawingml/2006/main">
            <a:pPr algn="l">
              <a:buNone/>
              <a:defRPr sz="1950" b="1">
                <a:solidFill>
                  <a:srgbClr val="18201C"/>
                </a:solidFill>
                <a:latin typeface="Yu Gothic"/>
                <a:ea typeface="Yu Gothic"/>
                <a:cs typeface="Yu Gothic"/>
              </a:defRPr>
            </a:pPr>
            <a:r>
              <a:rPr sz="1950" b="1">
                <a:solidFill>
                  <a:srgbClr val="18201C"/>
                </a:solidFill>
                <a:latin typeface="Yu Gothic"/>
                <a:ea typeface="Yu Gothic"/>
                <a:cs typeface="Yu Gothic"/>
              </a:rPr>
              <a:t>視線が自然に移動する</a:t>
            </a:r>
          </a:p>
          <a:p xmlns:a="http://schemas.openxmlformats.org/drawingml/2006/main">
            <a:pPr algn="l">
              <a:buNone/>
              <a:defRPr sz="1950" b="1">
                <a:solidFill>
                  <a:srgbClr val="18201C"/>
                </a:solidFill>
                <a:latin typeface="Yu Gothic"/>
                <a:ea typeface="Yu Gothic"/>
                <a:cs typeface="Yu Gothic"/>
              </a:defRPr>
            </a:pPr>
            <a:r>
              <a:rPr sz="1950" b="1">
                <a:solidFill>
                  <a:srgbClr val="18201C"/>
                </a:solidFill>
                <a:latin typeface="Yu Gothic"/>
                <a:ea typeface="Yu Gothic"/>
                <a:cs typeface="Yu Gothic"/>
              </a:rPr>
              <a:t>呼吸と身体感覚へ戻りやすい</a:t>
            </a:r>
          </a:p>
        </p:txBody>
      </p:sp>
      <p:sp>
        <p:nvSpPr>
          <p:cNvPr id="15" name="s10-caption">
            <a:extLst xmlns:a="http://schemas.openxmlformats.org/drawingml/2006/main">
              <a:ext uri="{FF2B5EF4-FFF2-40B4-BE49-F238E27FC236}">
                <a16:creationId xmlns:a16="http://schemas.microsoft.com/office/drawing/2014/main" id="{C574071F-C302-4887-AC7F-1E6C698A2D20}"/>
              </a:ext>
            </a:extLst>
          </p:cNvPr>
          <p:cNvSpPr>
            <a:spLocks xmlns:a="http://schemas.openxmlformats.org/drawingml/2006/main" noGrp="1"/>
          </p:cNvSpPr>
          <p:nvPr/>
        </p:nvSpPr>
        <p:spPr>
          <a:xfrm xmlns:a="http://schemas.openxmlformats.org/drawingml/2006/main">
            <a:off x="1809750" y="5334000"/>
            <a:ext cx="8572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2025" b="1">
                <a:solidFill>
                  <a:srgbClr val="1F5B45"/>
                </a:solidFill>
                <a:latin typeface="Yu Gothic"/>
                <a:ea typeface="Yu Gothic"/>
                <a:cs typeface="Yu Gothic"/>
              </a:defRPr>
            </a:pPr>
            <a:r>
              <a:rPr sz="2025" b="1">
                <a:solidFill>
                  <a:srgbClr val="1F5B45"/>
                </a:solidFill>
                <a:latin typeface="Yu Gothic"/>
                <a:ea typeface="Yu Gothic"/>
                <a:cs typeface="Yu Gothic"/>
              </a:rPr>
              <a:t>視覚環境と穏やかな歩行が、警戒から休息への移行を支える。</a:t>
            </a:r>
          </a:p>
        </p:txBody>
      </p:sp>
      <p:sp>
        <p:nvSpPr>
          <p:cNvPr id="16" name="visible-source-10">
            <a:extLst xmlns:a="http://schemas.openxmlformats.org/drawingml/2006/main">
              <a:ext uri="{FF2B5EF4-FFF2-40B4-BE49-F238E27FC236}">
                <a16:creationId xmlns:a16="http://schemas.microsoft.com/office/drawing/2014/main" id="{5C6CAA42-14AC-47B4-9F55-EC98AF16C81E}"/>
              </a:ext>
            </a:extLst>
          </p:cNvPr>
          <p:cNvSpPr>
            <a:spLocks xmlns:a="http://schemas.openxmlformats.org/drawingml/2006/main" noGrp="1"/>
          </p:cNvSpPr>
          <p:nvPr/>
        </p:nvSpPr>
        <p:spPr>
          <a:xfrm xmlns:a="http://schemas.openxmlformats.org/drawingml/2006/main">
            <a:off x="419100" y="6019800"/>
            <a:ext cx="106680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Autofit/>
          </a:bodyPr>
          <a:lstStyle xmlns:a="http://schemas.openxmlformats.org/drawingml/2006/main"/>
          <a:p xmlns:a="http://schemas.openxmlformats.org/drawingml/2006/main">
            <a:pPr algn="l">
              <a:buNone/>
              <a:defRPr sz="750" b="0">
                <a:solidFill>
                  <a:srgbClr val="78827C"/>
                </a:solidFill>
                <a:latin typeface="Yu Gothic"/>
                <a:ea typeface="Yu Gothic"/>
                <a:cs typeface="Yu Gothic"/>
              </a:defRPr>
            </a:pPr>
            <a:r>
              <a:rPr sz="750" b="0">
                <a:solidFill>
                  <a:srgbClr val="78827C"/>
                </a:solidFill>
                <a:latin typeface="Yu Gothic"/>
                <a:ea typeface="Yu Gothic"/>
                <a:cs typeface="Yu Gothic"/>
              </a:rPr>
              <a:t>出典：Li（2022）；Antonelli et al.（2019）</a:t>
            </a:r>
          </a:p>
        </p:txBody>
      </p:sp>
    </p:spTree>
    <p:extLst>
      <p:ext uri="{BB962C8B-B14F-4D97-AF65-F5344CB8AC3E}">
        <p14:creationId xmlns:p14="http://schemas.microsoft.com/office/powerpoint/2010/main" val="60303769"/>
      </p:ext>
    </p:extLst>
  </p:cSld>
</p:sld>
</file>

<file path=ppt/slides/slide11.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0" name="eyebrow-11">
            <a:extLst xmlns:a="http://schemas.openxmlformats.org/drawingml/2006/main">
              <a:ext uri="{FF2B5EF4-FFF2-40B4-BE49-F238E27FC236}">
                <a16:creationId xmlns:a16="http://schemas.microsoft.com/office/drawing/2014/main" id="{567E2802-AF6F-4BFD-A9AB-89316FD38175}"/>
              </a:ext>
            </a:extLst>
          </p:cNvPr>
          <p:cNvSpPr>
            <a:spLocks xmlns:a="http://schemas.openxmlformats.org/drawingml/2006/main" noGrp="1"/>
          </p:cNvSpPr>
          <p:nvPr/>
        </p:nvSpPr>
        <p:spPr>
          <a:xfrm xmlns:a="http://schemas.openxmlformats.org/drawingml/2006/main">
            <a:off x="400050" y="238125"/>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275" b="1">
                <a:solidFill>
                  <a:srgbClr val="1F5B45"/>
                </a:solidFill>
                <a:latin typeface="Yu Gothic"/>
                <a:ea typeface="Yu Gothic"/>
                <a:cs typeface="Yu Gothic"/>
              </a:defRPr>
            </a:pPr>
            <a:r>
              <a:rPr sz="1275" b="1">
                <a:solidFill>
                  <a:srgbClr val="1F5B45"/>
                </a:solidFill>
                <a:latin typeface="Yu Gothic"/>
                <a:ea typeface="Yu Gothic"/>
                <a:cs typeface="Yu Gothic"/>
              </a:rPr>
              <a:t>森林浴を中核とする継続的未病ケア</a:t>
            </a:r>
          </a:p>
        </p:txBody>
      </p:sp>
      <p:sp>
        <p:nvSpPr>
          <p:cNvPr id="2" name="title-11">
            <a:extLst xmlns:a="http://schemas.openxmlformats.org/drawingml/2006/main">
              <a:ext uri="{FF2B5EF4-FFF2-40B4-BE49-F238E27FC236}">
                <a16:creationId xmlns:a16="http://schemas.microsoft.com/office/drawing/2014/main" id="{BFF8E89A-6295-4302-940C-FDEA38875330}"/>
              </a:ext>
            </a:extLst>
          </p:cNvPr>
          <p:cNvSpPr>
            <a:spLocks xmlns:a="http://schemas.openxmlformats.org/drawingml/2006/main" noGrp="1"/>
          </p:cNvSpPr>
          <p:nvPr/>
        </p:nvSpPr>
        <p:spPr>
          <a:xfrm xmlns:a="http://schemas.openxmlformats.org/drawingml/2006/main">
            <a:off x="400050" y="514350"/>
            <a:ext cx="113919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3300" b="1">
                <a:solidFill>
                  <a:srgbClr val="18201C"/>
                </a:solidFill>
                <a:latin typeface="Yu Gothic"/>
                <a:ea typeface="Yu Gothic"/>
                <a:cs typeface="Yu Gothic"/>
              </a:defRPr>
            </a:pPr>
            <a:r>
              <a:rPr sz="3300" b="1">
                <a:solidFill>
                  <a:srgbClr val="18201C"/>
                </a:solidFill>
                <a:latin typeface="Yu Gothic"/>
                <a:ea typeface="Yu Gothic"/>
                <a:cs typeface="Yu Gothic"/>
              </a:rPr>
              <a:t>自然音は、現在の身体と過去の記憶を同時に動かす</a:t>
            </a:r>
          </a:p>
        </p:txBody>
      </p:sp>
      <p:sp>
        <p:nvSpPr>
          <p:cNvPr id="3" name="footer-rule-11">
            <a:extLst xmlns:a="http://schemas.openxmlformats.org/drawingml/2006/main">
              <a:ext uri="{FF2B5EF4-FFF2-40B4-BE49-F238E27FC236}">
                <a16:creationId xmlns:a16="http://schemas.microsoft.com/office/drawing/2014/main" id="{04B9AE86-F66E-498D-B45F-F9D899C98CF7}"/>
              </a:ext>
            </a:extLst>
          </p:cNvPr>
          <p:cNvSpPr>
            <a:spLocks xmlns:a="http://schemas.openxmlformats.org/drawingml/2006/main" noGrp="1"/>
          </p:cNvSpPr>
          <p:nvPr/>
        </p:nvSpPr>
        <p:spPr>
          <a:xfrm xmlns:a="http://schemas.openxmlformats.org/drawingml/2006/main">
            <a:off x="400050" y="6305550"/>
            <a:ext cx="11391900" cy="0"/>
          </a:xfrm>
          <a:prstGeom xmlns:a="http://schemas.openxmlformats.org/drawingml/2006/main" prst="line">
            <a:avLst/>
          </a:prstGeom>
          <a:noFill xmlns:a="http://schemas.openxmlformats.org/drawingml/2006/main"/>
          <a:ln xmlns:a="http://schemas.openxmlformats.org/drawingml/2006/main" w="9525">
            <a:solidFill>
              <a:srgbClr val="D3D9D5"/>
            </a:solidFill>
            <a:prstDash val="solid"/>
          </a:ln>
        </p:spPr>
      </p:sp>
      <p:sp>
        <p:nvSpPr>
          <p:cNvPr id="4" name="footer-author-11">
            <a:extLst xmlns:a="http://schemas.openxmlformats.org/drawingml/2006/main">
              <a:ext uri="{FF2B5EF4-FFF2-40B4-BE49-F238E27FC236}">
                <a16:creationId xmlns:a16="http://schemas.microsoft.com/office/drawing/2014/main" id="{699A4F0A-F271-4B9B-A61F-3A589F263063}"/>
              </a:ext>
            </a:extLst>
          </p:cNvPr>
          <p:cNvSpPr>
            <a:spLocks xmlns:a="http://schemas.openxmlformats.org/drawingml/2006/main" noGrp="1"/>
          </p:cNvSpPr>
          <p:nvPr/>
        </p:nvSpPr>
        <p:spPr>
          <a:xfrm xmlns:a="http://schemas.openxmlformats.org/drawingml/2006/main">
            <a:off x="400050" y="6391275"/>
            <a:ext cx="809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一般社団法人国際審査員連盟　石原美惠子</a:t>
            </a:r>
          </a:p>
        </p:txBody>
      </p:sp>
      <p:sp>
        <p:nvSpPr>
          <p:cNvPr id="5" name="footer-number-11">
            <a:extLst xmlns:a="http://schemas.openxmlformats.org/drawingml/2006/main">
              <a:ext uri="{FF2B5EF4-FFF2-40B4-BE49-F238E27FC236}">
                <a16:creationId xmlns:a16="http://schemas.microsoft.com/office/drawing/2014/main" id="{79FDE873-8D8B-4A53-B539-26B96662990A}"/>
              </a:ext>
            </a:extLst>
          </p:cNvPr>
          <p:cNvSpPr>
            <a:spLocks xmlns:a="http://schemas.openxmlformats.org/drawingml/2006/main" noGrp="1"/>
          </p:cNvSpPr>
          <p:nvPr/>
        </p:nvSpPr>
        <p:spPr>
          <a:xfrm xmlns:a="http://schemas.openxmlformats.org/drawingml/2006/main">
            <a:off x="11239500" y="6391275"/>
            <a:ext cx="5524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11</a:t>
            </a:r>
          </a:p>
        </p:txBody>
      </p:sp>
      <p:sp>
        <p:nvSpPr>
          <p:cNvPr id="6" name="s11-card-1-panel">
            <a:extLst xmlns:a="http://schemas.openxmlformats.org/drawingml/2006/main">
              <a:ext uri="{FF2B5EF4-FFF2-40B4-BE49-F238E27FC236}">
                <a16:creationId xmlns:a16="http://schemas.microsoft.com/office/drawing/2014/main" id="{D26FBF0F-96FF-4D58-8ABD-79BF55A062F5}"/>
              </a:ext>
            </a:extLst>
          </p:cNvPr>
          <p:cNvSpPr>
            <a:spLocks xmlns:a="http://schemas.openxmlformats.org/drawingml/2006/main" noGrp="1"/>
          </p:cNvSpPr>
          <p:nvPr/>
        </p:nvSpPr>
        <p:spPr>
          <a:xfrm xmlns:a="http://schemas.openxmlformats.org/drawingml/2006/main">
            <a:off x="400050" y="1762125"/>
            <a:ext cx="3632200" cy="3143250"/>
          </a:xfrm>
          <a:prstGeom xmlns:a="http://schemas.openxmlformats.org/drawingml/2006/main" prst="roundRect">
            <a:avLst>
              <a:gd name="adj" fmla="val 4848"/>
            </a:avLst>
          </a:prstGeom>
          <a:solidFill xmlns:a="http://schemas.openxmlformats.org/drawingml/2006/main">
            <a:srgbClr val="EDF5F7"/>
          </a:solidFill>
          <a:ln xmlns:a="http://schemas.openxmlformats.org/drawingml/2006/main" w="11430">
            <a:solidFill>
              <a:srgbClr val="DDE2DE"/>
            </a:solidFill>
            <a:prstDash val="solid"/>
          </a:ln>
        </p:spPr>
      </p:sp>
      <p:sp>
        <p:nvSpPr>
          <p:cNvPr id="7" name="s11-card-1-accent">
            <a:extLst xmlns:a="http://schemas.openxmlformats.org/drawingml/2006/main">
              <a:ext uri="{FF2B5EF4-FFF2-40B4-BE49-F238E27FC236}">
                <a16:creationId xmlns:a16="http://schemas.microsoft.com/office/drawing/2014/main" id="{4D05C5FD-C93B-4B54-AC3E-B736336EE410}"/>
              </a:ext>
            </a:extLst>
          </p:cNvPr>
          <p:cNvSpPr>
            <a:spLocks xmlns:a="http://schemas.openxmlformats.org/drawingml/2006/main" noGrp="1"/>
          </p:cNvSpPr>
          <p:nvPr/>
        </p:nvSpPr>
        <p:spPr>
          <a:xfrm xmlns:a="http://schemas.openxmlformats.org/drawingml/2006/main">
            <a:off x="400050" y="1762125"/>
            <a:ext cx="76200" cy="3143250"/>
          </a:xfrm>
          <a:prstGeom xmlns:a="http://schemas.openxmlformats.org/drawingml/2006/main" prst="rect">
            <a:avLst/>
          </a:prstGeom>
          <a:solidFill xmlns:a="http://schemas.openxmlformats.org/drawingml/2006/main">
            <a:srgbClr val="4E8D99"/>
          </a:solidFill>
          <a:ln xmlns:a="http://schemas.openxmlformats.org/drawingml/2006/main" w="0">
            <a:solidFill>
              <a:srgbClr val="4E8D99"/>
            </a:solidFill>
            <a:prstDash val="solid"/>
          </a:ln>
        </p:spPr>
      </p:sp>
      <p:sp>
        <p:nvSpPr>
          <p:cNvPr id="8" name="s11-card-1-title">
            <a:extLst xmlns:a="http://schemas.openxmlformats.org/drawingml/2006/main">
              <a:ext uri="{FF2B5EF4-FFF2-40B4-BE49-F238E27FC236}">
                <a16:creationId xmlns:a16="http://schemas.microsoft.com/office/drawing/2014/main" id="{F8A38D02-E002-4C50-AB27-C6AEFA14DF5C}"/>
              </a:ext>
            </a:extLst>
          </p:cNvPr>
          <p:cNvSpPr>
            <a:spLocks xmlns:a="http://schemas.openxmlformats.org/drawingml/2006/main" noGrp="1"/>
          </p:cNvSpPr>
          <p:nvPr/>
        </p:nvSpPr>
        <p:spPr>
          <a:xfrm xmlns:a="http://schemas.openxmlformats.org/drawingml/2006/main">
            <a:off x="647700" y="1914525"/>
            <a:ext cx="31940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4E8D99"/>
                </a:solidFill>
                <a:latin typeface="Yu Gothic"/>
                <a:ea typeface="Yu Gothic"/>
                <a:cs typeface="Yu Gothic"/>
              </a:defRPr>
            </a:pPr>
            <a:r>
              <a:rPr sz="2025" b="1">
                <a:solidFill>
                  <a:srgbClr val="4E8D99"/>
                </a:solidFill>
                <a:latin typeface="Yu Gothic"/>
                <a:ea typeface="Yu Gothic"/>
                <a:cs typeface="Yu Gothic"/>
              </a:rPr>
              <a:t>自然音</a:t>
            </a:r>
          </a:p>
        </p:txBody>
      </p:sp>
      <p:sp>
        <p:nvSpPr>
          <p:cNvPr id="9" name="s11-card-1-body">
            <a:extLst xmlns:a="http://schemas.openxmlformats.org/drawingml/2006/main">
              <a:ext uri="{FF2B5EF4-FFF2-40B4-BE49-F238E27FC236}">
                <a16:creationId xmlns:a16="http://schemas.microsoft.com/office/drawing/2014/main" id="{54A00BC5-8ED5-4DCC-BE52-A0A84216580A}"/>
              </a:ext>
            </a:extLst>
          </p:cNvPr>
          <p:cNvSpPr>
            <a:spLocks xmlns:a="http://schemas.openxmlformats.org/drawingml/2006/main" noGrp="1"/>
          </p:cNvSpPr>
          <p:nvPr/>
        </p:nvSpPr>
        <p:spPr>
          <a:xfrm xmlns:a="http://schemas.openxmlformats.org/drawingml/2006/main">
            <a:off x="647700" y="2428875"/>
            <a:ext cx="3194050" cy="2324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75" b="1">
                <a:solidFill>
                  <a:srgbClr val="18201C"/>
                </a:solidFill>
                <a:latin typeface="Yu Gothic"/>
                <a:ea typeface="Yu Gothic"/>
                <a:cs typeface="Yu Gothic"/>
              </a:defRPr>
            </a:pPr>
            <a:r>
              <a:rPr sz="1875" b="1">
                <a:solidFill>
                  <a:srgbClr val="18201C"/>
                </a:solidFill>
                <a:latin typeface="Yu Gothic"/>
                <a:ea typeface="Yu Gothic"/>
                <a:cs typeface="Yu Gothic"/>
              </a:rPr>
              <a:t>風が葉を揺らす音</a:t>
            </a:r>
          </a:p>
          <a:p xmlns:a="http://schemas.openxmlformats.org/drawingml/2006/main">
            <a:pPr algn="l">
              <a:buNone/>
              <a:defRPr sz="1875" b="1">
                <a:solidFill>
                  <a:srgbClr val="18201C"/>
                </a:solidFill>
                <a:latin typeface="Yu Gothic"/>
                <a:ea typeface="Yu Gothic"/>
                <a:cs typeface="Yu Gothic"/>
              </a:defRPr>
            </a:pPr>
            <a:r>
              <a:rPr sz="1875" b="1">
                <a:solidFill>
                  <a:srgbClr val="18201C"/>
                </a:solidFill>
                <a:latin typeface="Yu Gothic"/>
                <a:ea typeface="Yu Gothic"/>
                <a:cs typeface="Yu Gothic"/>
              </a:rPr>
              <a:t>水滴・小川・雨音</a:t>
            </a:r>
          </a:p>
          <a:p xmlns:a="http://schemas.openxmlformats.org/drawingml/2006/main">
            <a:pPr algn="l">
              <a:buNone/>
              <a:defRPr sz="1875" b="1">
                <a:solidFill>
                  <a:srgbClr val="18201C"/>
                </a:solidFill>
                <a:latin typeface="Yu Gothic"/>
                <a:ea typeface="Yu Gothic"/>
                <a:cs typeface="Yu Gothic"/>
              </a:defRPr>
            </a:pPr>
            <a:r>
              <a:rPr sz="1875" b="1">
                <a:solidFill>
                  <a:srgbClr val="18201C"/>
                </a:solidFill>
                <a:latin typeface="Yu Gothic"/>
                <a:ea typeface="Yu Gothic"/>
                <a:cs typeface="Yu Gothic"/>
              </a:rPr>
              <a:t>鳥の声・虫の声</a:t>
            </a:r>
          </a:p>
        </p:txBody>
      </p:sp>
      <p:sp>
        <p:nvSpPr>
          <p:cNvPr id="10" name="s11-card-2-panel">
            <a:extLst xmlns:a="http://schemas.openxmlformats.org/drawingml/2006/main">
              <a:ext uri="{FF2B5EF4-FFF2-40B4-BE49-F238E27FC236}">
                <a16:creationId xmlns:a16="http://schemas.microsoft.com/office/drawing/2014/main" id="{F044CD68-F360-4793-8C42-85A276C61158}"/>
              </a:ext>
            </a:extLst>
          </p:cNvPr>
          <p:cNvSpPr>
            <a:spLocks xmlns:a="http://schemas.openxmlformats.org/drawingml/2006/main" noGrp="1"/>
          </p:cNvSpPr>
          <p:nvPr/>
        </p:nvSpPr>
        <p:spPr>
          <a:xfrm xmlns:a="http://schemas.openxmlformats.org/drawingml/2006/main">
            <a:off x="4279900" y="1762125"/>
            <a:ext cx="3632200" cy="3143250"/>
          </a:xfrm>
          <a:prstGeom xmlns:a="http://schemas.openxmlformats.org/drawingml/2006/main" prst="roundRect">
            <a:avLst>
              <a:gd name="adj" fmla="val 4848"/>
            </a:avLst>
          </a:prstGeom>
          <a:solidFill xmlns:a="http://schemas.openxmlformats.org/drawingml/2006/main">
            <a:srgbClr val="DDEBE3"/>
          </a:solidFill>
          <a:ln xmlns:a="http://schemas.openxmlformats.org/drawingml/2006/main" w="11430">
            <a:solidFill>
              <a:srgbClr val="DDE2DE"/>
            </a:solidFill>
            <a:prstDash val="solid"/>
          </a:ln>
        </p:spPr>
      </p:sp>
      <p:sp>
        <p:nvSpPr>
          <p:cNvPr id="11" name="s11-card-2-accent">
            <a:extLst xmlns:a="http://schemas.openxmlformats.org/drawingml/2006/main">
              <a:ext uri="{FF2B5EF4-FFF2-40B4-BE49-F238E27FC236}">
                <a16:creationId xmlns:a16="http://schemas.microsoft.com/office/drawing/2014/main" id="{7015E96D-CF43-46CF-9607-1AB3768131C9}"/>
              </a:ext>
            </a:extLst>
          </p:cNvPr>
          <p:cNvSpPr>
            <a:spLocks xmlns:a="http://schemas.openxmlformats.org/drawingml/2006/main" noGrp="1"/>
          </p:cNvSpPr>
          <p:nvPr/>
        </p:nvSpPr>
        <p:spPr>
          <a:xfrm xmlns:a="http://schemas.openxmlformats.org/drawingml/2006/main">
            <a:off x="4279900" y="1762125"/>
            <a:ext cx="76200" cy="3143250"/>
          </a:xfrm>
          <a:prstGeom xmlns:a="http://schemas.openxmlformats.org/drawingml/2006/main" prst="rect">
            <a:avLst/>
          </a:prstGeom>
          <a:solidFill xmlns:a="http://schemas.openxmlformats.org/drawingml/2006/main">
            <a:srgbClr val="1F5B45"/>
          </a:solidFill>
          <a:ln xmlns:a="http://schemas.openxmlformats.org/drawingml/2006/main" w="0">
            <a:solidFill>
              <a:srgbClr val="1F5B45"/>
            </a:solidFill>
            <a:prstDash val="solid"/>
          </a:ln>
        </p:spPr>
      </p:sp>
      <p:sp>
        <p:nvSpPr>
          <p:cNvPr id="12" name="s11-card-2-title">
            <a:extLst xmlns:a="http://schemas.openxmlformats.org/drawingml/2006/main">
              <a:ext uri="{FF2B5EF4-FFF2-40B4-BE49-F238E27FC236}">
                <a16:creationId xmlns:a16="http://schemas.microsoft.com/office/drawing/2014/main" id="{BAB1BCEE-961C-4BFA-85FF-75256AB151DF}"/>
              </a:ext>
            </a:extLst>
          </p:cNvPr>
          <p:cNvSpPr>
            <a:spLocks xmlns:a="http://schemas.openxmlformats.org/drawingml/2006/main" noGrp="1"/>
          </p:cNvSpPr>
          <p:nvPr/>
        </p:nvSpPr>
        <p:spPr>
          <a:xfrm xmlns:a="http://schemas.openxmlformats.org/drawingml/2006/main">
            <a:off x="4527550" y="1914525"/>
            <a:ext cx="31940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1F5B45"/>
                </a:solidFill>
                <a:latin typeface="Yu Gothic"/>
                <a:ea typeface="Yu Gothic"/>
                <a:cs typeface="Yu Gothic"/>
              </a:defRPr>
            </a:pPr>
            <a:r>
              <a:rPr sz="2025" b="1">
                <a:solidFill>
                  <a:srgbClr val="1F5B45"/>
                </a:solidFill>
                <a:latin typeface="Yu Gothic"/>
                <a:ea typeface="Yu Gothic"/>
                <a:cs typeface="Yu Gothic"/>
              </a:rPr>
              <a:t>身体反応</a:t>
            </a:r>
          </a:p>
        </p:txBody>
      </p:sp>
      <p:sp>
        <p:nvSpPr>
          <p:cNvPr id="13" name="s11-card-2-body">
            <a:extLst xmlns:a="http://schemas.openxmlformats.org/drawingml/2006/main">
              <a:ext uri="{FF2B5EF4-FFF2-40B4-BE49-F238E27FC236}">
                <a16:creationId xmlns:a16="http://schemas.microsoft.com/office/drawing/2014/main" id="{92490A0D-5B63-4617-A646-0255BCC244DB}"/>
              </a:ext>
            </a:extLst>
          </p:cNvPr>
          <p:cNvSpPr>
            <a:spLocks xmlns:a="http://schemas.openxmlformats.org/drawingml/2006/main" noGrp="1"/>
          </p:cNvSpPr>
          <p:nvPr/>
        </p:nvSpPr>
        <p:spPr>
          <a:xfrm xmlns:a="http://schemas.openxmlformats.org/drawingml/2006/main">
            <a:off x="4527550" y="2428875"/>
            <a:ext cx="3194050" cy="2324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75" b="1">
                <a:solidFill>
                  <a:srgbClr val="18201C"/>
                </a:solidFill>
                <a:latin typeface="Yu Gothic"/>
                <a:ea typeface="Yu Gothic"/>
                <a:cs typeface="Yu Gothic"/>
              </a:defRPr>
            </a:pPr>
            <a:r>
              <a:rPr sz="1875" b="1">
                <a:solidFill>
                  <a:srgbClr val="18201C"/>
                </a:solidFill>
                <a:latin typeface="Yu Gothic"/>
                <a:ea typeface="Yu Gothic"/>
                <a:cs typeface="Yu Gothic"/>
              </a:rPr>
              <a:t>注意の移動</a:t>
            </a:r>
          </a:p>
          <a:p xmlns:a="http://schemas.openxmlformats.org/drawingml/2006/main">
            <a:pPr algn="l">
              <a:buNone/>
              <a:defRPr sz="1875" b="1">
                <a:solidFill>
                  <a:srgbClr val="18201C"/>
                </a:solidFill>
                <a:latin typeface="Yu Gothic"/>
                <a:ea typeface="Yu Gothic"/>
                <a:cs typeface="Yu Gothic"/>
              </a:defRPr>
            </a:pPr>
            <a:r>
              <a:rPr sz="1875" b="1">
                <a:solidFill>
                  <a:srgbClr val="18201C"/>
                </a:solidFill>
                <a:latin typeface="Yu Gothic"/>
                <a:ea typeface="Yu Gothic"/>
                <a:cs typeface="Yu Gothic"/>
              </a:rPr>
              <a:t>呼吸の変化</a:t>
            </a:r>
          </a:p>
          <a:p xmlns:a="http://schemas.openxmlformats.org/drawingml/2006/main">
            <a:pPr algn="l">
              <a:buNone/>
              <a:defRPr sz="1875" b="1">
                <a:solidFill>
                  <a:srgbClr val="18201C"/>
                </a:solidFill>
                <a:latin typeface="Yu Gothic"/>
                <a:ea typeface="Yu Gothic"/>
                <a:cs typeface="Yu Gothic"/>
              </a:defRPr>
            </a:pPr>
            <a:r>
              <a:rPr sz="1875" b="1">
                <a:solidFill>
                  <a:srgbClr val="18201C"/>
                </a:solidFill>
                <a:latin typeface="Yu Gothic"/>
                <a:ea typeface="Yu Gothic"/>
                <a:cs typeface="Yu Gothic"/>
              </a:rPr>
              <a:t>心拍・血圧・気分の変化</a:t>
            </a:r>
          </a:p>
        </p:txBody>
      </p:sp>
      <p:sp>
        <p:nvSpPr>
          <p:cNvPr id="14" name="s11-card-3-panel">
            <a:extLst xmlns:a="http://schemas.openxmlformats.org/drawingml/2006/main">
              <a:ext uri="{FF2B5EF4-FFF2-40B4-BE49-F238E27FC236}">
                <a16:creationId xmlns:a16="http://schemas.microsoft.com/office/drawing/2014/main" id="{D3C7270E-4B25-4DA3-A57B-2D03D12E57F9}"/>
              </a:ext>
            </a:extLst>
          </p:cNvPr>
          <p:cNvSpPr>
            <a:spLocks xmlns:a="http://schemas.openxmlformats.org/drawingml/2006/main" noGrp="1"/>
          </p:cNvSpPr>
          <p:nvPr/>
        </p:nvSpPr>
        <p:spPr>
          <a:xfrm xmlns:a="http://schemas.openxmlformats.org/drawingml/2006/main">
            <a:off x="8159750" y="1762125"/>
            <a:ext cx="3632200" cy="3143250"/>
          </a:xfrm>
          <a:prstGeom xmlns:a="http://schemas.openxmlformats.org/drawingml/2006/main" prst="roundRect">
            <a:avLst>
              <a:gd name="adj" fmla="val 4848"/>
            </a:avLst>
          </a:prstGeom>
          <a:solidFill xmlns:a="http://schemas.openxmlformats.org/drawingml/2006/main">
            <a:srgbClr val="F7F3E7"/>
          </a:solidFill>
          <a:ln xmlns:a="http://schemas.openxmlformats.org/drawingml/2006/main" w="11430">
            <a:solidFill>
              <a:srgbClr val="DDE2DE"/>
            </a:solidFill>
            <a:prstDash val="solid"/>
          </a:ln>
        </p:spPr>
      </p:sp>
      <p:sp>
        <p:nvSpPr>
          <p:cNvPr id="15" name="s11-card-3-accent">
            <a:extLst xmlns:a="http://schemas.openxmlformats.org/drawingml/2006/main">
              <a:ext uri="{FF2B5EF4-FFF2-40B4-BE49-F238E27FC236}">
                <a16:creationId xmlns:a16="http://schemas.microsoft.com/office/drawing/2014/main" id="{262D64DD-EE87-4F34-B22D-4FC0D0EB4932}"/>
              </a:ext>
            </a:extLst>
          </p:cNvPr>
          <p:cNvSpPr>
            <a:spLocks xmlns:a="http://schemas.openxmlformats.org/drawingml/2006/main" noGrp="1"/>
          </p:cNvSpPr>
          <p:nvPr/>
        </p:nvSpPr>
        <p:spPr>
          <a:xfrm xmlns:a="http://schemas.openxmlformats.org/drawingml/2006/main">
            <a:off x="8159750" y="1762125"/>
            <a:ext cx="76200" cy="3143250"/>
          </a:xfrm>
          <a:prstGeom xmlns:a="http://schemas.openxmlformats.org/drawingml/2006/main" prst="rect">
            <a:avLst/>
          </a:prstGeom>
          <a:solidFill xmlns:a="http://schemas.openxmlformats.org/drawingml/2006/main">
            <a:srgbClr val="B48D30"/>
          </a:solidFill>
          <a:ln xmlns:a="http://schemas.openxmlformats.org/drawingml/2006/main" w="0">
            <a:solidFill>
              <a:srgbClr val="B48D30"/>
            </a:solidFill>
            <a:prstDash val="solid"/>
          </a:ln>
        </p:spPr>
      </p:sp>
      <p:sp>
        <p:nvSpPr>
          <p:cNvPr id="16" name="s11-card-3-title">
            <a:extLst xmlns:a="http://schemas.openxmlformats.org/drawingml/2006/main">
              <a:ext uri="{FF2B5EF4-FFF2-40B4-BE49-F238E27FC236}">
                <a16:creationId xmlns:a16="http://schemas.microsoft.com/office/drawing/2014/main" id="{39F20267-55BF-46B2-97FF-311173386BB4}"/>
              </a:ext>
            </a:extLst>
          </p:cNvPr>
          <p:cNvSpPr>
            <a:spLocks xmlns:a="http://schemas.openxmlformats.org/drawingml/2006/main" noGrp="1"/>
          </p:cNvSpPr>
          <p:nvPr/>
        </p:nvSpPr>
        <p:spPr>
          <a:xfrm xmlns:a="http://schemas.openxmlformats.org/drawingml/2006/main">
            <a:off x="8407400" y="1914525"/>
            <a:ext cx="31940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B48D30"/>
                </a:solidFill>
                <a:latin typeface="Yu Gothic"/>
                <a:ea typeface="Yu Gothic"/>
                <a:cs typeface="Yu Gothic"/>
              </a:defRPr>
            </a:pPr>
            <a:r>
              <a:rPr sz="2025" b="1">
                <a:solidFill>
                  <a:srgbClr val="B48D30"/>
                </a:solidFill>
                <a:latin typeface="Yu Gothic"/>
                <a:ea typeface="Yu Gothic"/>
                <a:cs typeface="Yu Gothic"/>
              </a:rPr>
              <a:t>生命記憶</a:t>
            </a:r>
          </a:p>
        </p:txBody>
      </p:sp>
      <p:sp>
        <p:nvSpPr>
          <p:cNvPr id="17" name="s11-card-3-body">
            <a:extLst xmlns:a="http://schemas.openxmlformats.org/drawingml/2006/main">
              <a:ext uri="{FF2B5EF4-FFF2-40B4-BE49-F238E27FC236}">
                <a16:creationId xmlns:a16="http://schemas.microsoft.com/office/drawing/2014/main" id="{8B95C3BB-E87B-4C63-8FF2-2DB0E24F8DA5}"/>
              </a:ext>
            </a:extLst>
          </p:cNvPr>
          <p:cNvSpPr>
            <a:spLocks xmlns:a="http://schemas.openxmlformats.org/drawingml/2006/main" noGrp="1"/>
          </p:cNvSpPr>
          <p:nvPr/>
        </p:nvSpPr>
        <p:spPr>
          <a:xfrm xmlns:a="http://schemas.openxmlformats.org/drawingml/2006/main">
            <a:off x="8407400" y="2428875"/>
            <a:ext cx="3194050" cy="2324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75" b="1">
                <a:solidFill>
                  <a:srgbClr val="18201C"/>
                </a:solidFill>
                <a:latin typeface="Yu Gothic"/>
                <a:ea typeface="Yu Gothic"/>
                <a:cs typeface="Yu Gothic"/>
              </a:defRPr>
            </a:pPr>
            <a:r>
              <a:rPr sz="1875" b="1">
                <a:solidFill>
                  <a:srgbClr val="18201C"/>
                </a:solidFill>
                <a:latin typeface="Yu Gothic"/>
                <a:ea typeface="Yu Gothic"/>
                <a:cs typeface="Yu Gothic"/>
              </a:rPr>
              <a:t>夏休み・故郷・家族</a:t>
            </a:r>
          </a:p>
          <a:p xmlns:a="http://schemas.openxmlformats.org/drawingml/2006/main">
            <a:pPr algn="l">
              <a:buNone/>
              <a:defRPr sz="1875" b="1">
                <a:solidFill>
                  <a:srgbClr val="18201C"/>
                </a:solidFill>
                <a:latin typeface="Yu Gothic"/>
                <a:ea typeface="Yu Gothic"/>
                <a:cs typeface="Yu Gothic"/>
              </a:defRPr>
            </a:pPr>
            <a:r>
              <a:rPr sz="1875" b="1">
                <a:solidFill>
                  <a:srgbClr val="18201C"/>
                </a:solidFill>
                <a:latin typeface="Yu Gothic"/>
                <a:ea typeface="Yu Gothic"/>
                <a:cs typeface="Yu Gothic"/>
              </a:rPr>
              <a:t>季節の感覚</a:t>
            </a:r>
          </a:p>
          <a:p xmlns:a="http://schemas.openxmlformats.org/drawingml/2006/main">
            <a:pPr algn="l">
              <a:buNone/>
              <a:defRPr sz="1875" b="1">
                <a:solidFill>
                  <a:srgbClr val="18201C"/>
                </a:solidFill>
                <a:latin typeface="Yu Gothic"/>
                <a:ea typeface="Yu Gothic"/>
                <a:cs typeface="Yu Gothic"/>
              </a:defRPr>
            </a:pPr>
            <a:r>
              <a:rPr sz="1875" b="1">
                <a:solidFill>
                  <a:srgbClr val="18201C"/>
                </a:solidFill>
                <a:latin typeface="Yu Gothic"/>
                <a:ea typeface="Yu Gothic"/>
                <a:cs typeface="Yu Gothic"/>
              </a:rPr>
              <a:t>安心・親しみ・懐かしさ</a:t>
            </a:r>
          </a:p>
        </p:txBody>
      </p:sp>
      <p:sp>
        <p:nvSpPr>
          <p:cNvPr id="18" name="s11-statement">
            <a:extLst xmlns:a="http://schemas.openxmlformats.org/drawingml/2006/main">
              <a:ext uri="{FF2B5EF4-FFF2-40B4-BE49-F238E27FC236}">
                <a16:creationId xmlns:a16="http://schemas.microsoft.com/office/drawing/2014/main" id="{B247FCA5-2DDE-4C1C-9925-D1FDBDAD4DD6}"/>
              </a:ext>
            </a:extLst>
          </p:cNvPr>
          <p:cNvSpPr>
            <a:spLocks xmlns:a="http://schemas.openxmlformats.org/drawingml/2006/main" noGrp="1"/>
          </p:cNvSpPr>
          <p:nvPr/>
        </p:nvSpPr>
        <p:spPr>
          <a:xfrm xmlns:a="http://schemas.openxmlformats.org/drawingml/2006/main">
            <a:off x="742950" y="4953000"/>
            <a:ext cx="10706100" cy="1257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buNone/>
              <a:defRPr sz="3150" b="1">
                <a:solidFill>
                  <a:srgbClr val="18201C"/>
                </a:solidFill>
                <a:latin typeface="Yu Gothic"/>
                <a:ea typeface="Yu Gothic"/>
                <a:cs typeface="Yu Gothic"/>
              </a:defRPr>
            </a:pPr>
            <a:r>
              <a:rPr sz="3150" b="1">
                <a:solidFill>
                  <a:srgbClr val="18201C"/>
                </a:solidFill>
                <a:latin typeface="Yu Gothic"/>
                <a:ea typeface="Yu Gothic"/>
                <a:cs typeface="Yu Gothic"/>
              </a:rPr>
              <a:t>森林の音は、環境刺激であると同時に、</a:t>
            </a:r>
          </a:p>
          <a:p xmlns:a="http://schemas.openxmlformats.org/drawingml/2006/main">
            <a:pPr algn="ctr">
              <a:buNone/>
              <a:defRPr sz="3150" b="1">
                <a:solidFill>
                  <a:srgbClr val="18201C"/>
                </a:solidFill>
                <a:latin typeface="Yu Gothic"/>
                <a:ea typeface="Yu Gothic"/>
                <a:cs typeface="Yu Gothic"/>
              </a:defRPr>
            </a:pPr>
            <a:r>
              <a:rPr sz="3150" b="1">
                <a:solidFill>
                  <a:srgbClr val="18201C"/>
                </a:solidFill>
                <a:latin typeface="Yu Gothic"/>
                <a:ea typeface="Yu Gothic"/>
                <a:cs typeface="Yu Gothic"/>
              </a:rPr>
              <a:t>その人の人生に結びついた意味を持つ。</a:t>
            </a:r>
          </a:p>
        </p:txBody>
      </p:sp>
      <p:sp>
        <p:nvSpPr>
          <p:cNvPr id="19" name="visible-source-11">
            <a:extLst xmlns:a="http://schemas.openxmlformats.org/drawingml/2006/main">
              <a:ext uri="{FF2B5EF4-FFF2-40B4-BE49-F238E27FC236}">
                <a16:creationId xmlns:a16="http://schemas.microsoft.com/office/drawing/2014/main" id="{39775AAE-CCF2-42B6-8D7A-90A5EB2362F7}"/>
              </a:ext>
            </a:extLst>
          </p:cNvPr>
          <p:cNvSpPr>
            <a:spLocks xmlns:a="http://schemas.openxmlformats.org/drawingml/2006/main" noGrp="1"/>
          </p:cNvSpPr>
          <p:nvPr/>
        </p:nvSpPr>
        <p:spPr>
          <a:xfrm xmlns:a="http://schemas.openxmlformats.org/drawingml/2006/main">
            <a:off x="419100" y="6019800"/>
            <a:ext cx="106680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Autofit/>
          </a:bodyPr>
          <a:lstStyle xmlns:a="http://schemas.openxmlformats.org/drawingml/2006/main"/>
          <a:p xmlns:a="http://schemas.openxmlformats.org/drawingml/2006/main">
            <a:pPr algn="l">
              <a:buNone/>
              <a:defRPr sz="750" b="0">
                <a:solidFill>
                  <a:srgbClr val="78827C"/>
                </a:solidFill>
                <a:latin typeface="Yu Gothic"/>
                <a:ea typeface="Yu Gothic"/>
                <a:cs typeface="Yu Gothic"/>
              </a:defRPr>
            </a:pPr>
            <a:r>
              <a:rPr sz="750" b="0">
                <a:solidFill>
                  <a:srgbClr val="78827C"/>
                </a:solidFill>
                <a:latin typeface="Yu Gothic"/>
                <a:ea typeface="Yu Gothic"/>
                <a:cs typeface="Yu Gothic"/>
              </a:rPr>
              <a:t>出典：Fan &amp; Baharum（2024）；Zhu et al.（2024）</a:t>
            </a:r>
          </a:p>
        </p:txBody>
      </p:sp>
    </p:spTree>
    <p:extLst>
      <p:ext uri="{BB962C8B-B14F-4D97-AF65-F5344CB8AC3E}">
        <p14:creationId xmlns:p14="http://schemas.microsoft.com/office/powerpoint/2010/main" val="1364306025"/>
      </p:ext>
    </p:extLst>
  </p:cSld>
</p:sld>
</file>

<file path=ppt/slides/slide1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0" name="eyebrow-12">
            <a:extLst xmlns:a="http://schemas.openxmlformats.org/drawingml/2006/main">
              <a:ext uri="{FF2B5EF4-FFF2-40B4-BE49-F238E27FC236}">
                <a16:creationId xmlns:a16="http://schemas.microsoft.com/office/drawing/2014/main" id="{F801FBED-B2CA-454F-803D-9D52B274CFAB}"/>
              </a:ext>
            </a:extLst>
          </p:cNvPr>
          <p:cNvSpPr>
            <a:spLocks xmlns:a="http://schemas.openxmlformats.org/drawingml/2006/main" noGrp="1"/>
          </p:cNvSpPr>
          <p:nvPr/>
        </p:nvSpPr>
        <p:spPr>
          <a:xfrm xmlns:a="http://schemas.openxmlformats.org/drawingml/2006/main">
            <a:off x="400050" y="238125"/>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275" b="1">
                <a:solidFill>
                  <a:srgbClr val="1F5B45"/>
                </a:solidFill>
                <a:latin typeface="Yu Gothic"/>
                <a:ea typeface="Yu Gothic"/>
                <a:cs typeface="Yu Gothic"/>
              </a:defRPr>
            </a:pPr>
            <a:r>
              <a:rPr sz="1275" b="1">
                <a:solidFill>
                  <a:srgbClr val="1F5B45"/>
                </a:solidFill>
                <a:latin typeface="Yu Gothic"/>
                <a:ea typeface="Yu Gothic"/>
                <a:cs typeface="Yu Gothic"/>
              </a:rPr>
              <a:t>森林浴を中核とする継続的未病ケア</a:t>
            </a:r>
          </a:p>
        </p:txBody>
      </p:sp>
      <p:sp>
        <p:nvSpPr>
          <p:cNvPr id="2" name="title-12">
            <a:extLst xmlns:a="http://schemas.openxmlformats.org/drawingml/2006/main">
              <a:ext uri="{FF2B5EF4-FFF2-40B4-BE49-F238E27FC236}">
                <a16:creationId xmlns:a16="http://schemas.microsoft.com/office/drawing/2014/main" id="{5125A755-2C18-4070-8FF7-909F14471F4E}"/>
              </a:ext>
            </a:extLst>
          </p:cNvPr>
          <p:cNvSpPr>
            <a:spLocks xmlns:a="http://schemas.openxmlformats.org/drawingml/2006/main" noGrp="1"/>
          </p:cNvSpPr>
          <p:nvPr/>
        </p:nvSpPr>
        <p:spPr>
          <a:xfrm xmlns:a="http://schemas.openxmlformats.org/drawingml/2006/main">
            <a:off x="400050" y="514350"/>
            <a:ext cx="113919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3300" b="1">
                <a:solidFill>
                  <a:srgbClr val="18201C"/>
                </a:solidFill>
                <a:latin typeface="Yu Gothic"/>
                <a:ea typeface="Yu Gothic"/>
                <a:cs typeface="Yu Gothic"/>
              </a:defRPr>
            </a:pPr>
            <a:r>
              <a:rPr sz="3300" b="1">
                <a:solidFill>
                  <a:srgbClr val="18201C"/>
                </a:solidFill>
                <a:latin typeface="Yu Gothic"/>
                <a:ea typeface="Yu Gothic"/>
                <a:cs typeface="Yu Gothic"/>
              </a:rPr>
              <a:t>森林の香り：場所の記憶と植物由来成分</a:t>
            </a:r>
          </a:p>
        </p:txBody>
      </p:sp>
      <p:sp>
        <p:nvSpPr>
          <p:cNvPr id="3" name="footer-rule-12">
            <a:extLst xmlns:a="http://schemas.openxmlformats.org/drawingml/2006/main">
              <a:ext uri="{FF2B5EF4-FFF2-40B4-BE49-F238E27FC236}">
                <a16:creationId xmlns:a16="http://schemas.microsoft.com/office/drawing/2014/main" id="{54952F14-8D3B-4633-83FF-5A58D3E0E5B0}"/>
              </a:ext>
            </a:extLst>
          </p:cNvPr>
          <p:cNvSpPr>
            <a:spLocks xmlns:a="http://schemas.openxmlformats.org/drawingml/2006/main" noGrp="1"/>
          </p:cNvSpPr>
          <p:nvPr/>
        </p:nvSpPr>
        <p:spPr>
          <a:xfrm xmlns:a="http://schemas.openxmlformats.org/drawingml/2006/main">
            <a:off x="400050" y="6305550"/>
            <a:ext cx="11391900" cy="0"/>
          </a:xfrm>
          <a:prstGeom xmlns:a="http://schemas.openxmlformats.org/drawingml/2006/main" prst="line">
            <a:avLst/>
          </a:prstGeom>
          <a:noFill xmlns:a="http://schemas.openxmlformats.org/drawingml/2006/main"/>
          <a:ln xmlns:a="http://schemas.openxmlformats.org/drawingml/2006/main" w="9525">
            <a:solidFill>
              <a:srgbClr val="D3D9D5"/>
            </a:solidFill>
            <a:prstDash val="solid"/>
          </a:ln>
        </p:spPr>
      </p:sp>
      <p:sp>
        <p:nvSpPr>
          <p:cNvPr id="4" name="footer-author-12">
            <a:extLst xmlns:a="http://schemas.openxmlformats.org/drawingml/2006/main">
              <a:ext uri="{FF2B5EF4-FFF2-40B4-BE49-F238E27FC236}">
                <a16:creationId xmlns:a16="http://schemas.microsoft.com/office/drawing/2014/main" id="{06697887-FE36-4AA0-BE8C-0295411A4CF9}"/>
              </a:ext>
            </a:extLst>
          </p:cNvPr>
          <p:cNvSpPr>
            <a:spLocks xmlns:a="http://schemas.openxmlformats.org/drawingml/2006/main" noGrp="1"/>
          </p:cNvSpPr>
          <p:nvPr/>
        </p:nvSpPr>
        <p:spPr>
          <a:xfrm xmlns:a="http://schemas.openxmlformats.org/drawingml/2006/main">
            <a:off x="400050" y="6391275"/>
            <a:ext cx="809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一般社団法人国際審査員連盟　石原美惠子</a:t>
            </a:r>
          </a:p>
        </p:txBody>
      </p:sp>
      <p:sp>
        <p:nvSpPr>
          <p:cNvPr id="5" name="footer-number-12">
            <a:extLst xmlns:a="http://schemas.openxmlformats.org/drawingml/2006/main">
              <a:ext uri="{FF2B5EF4-FFF2-40B4-BE49-F238E27FC236}">
                <a16:creationId xmlns:a16="http://schemas.microsoft.com/office/drawing/2014/main" id="{104D1C03-7CF7-41BB-BC76-5A673B0251DA}"/>
              </a:ext>
            </a:extLst>
          </p:cNvPr>
          <p:cNvSpPr>
            <a:spLocks xmlns:a="http://schemas.openxmlformats.org/drawingml/2006/main" noGrp="1"/>
          </p:cNvSpPr>
          <p:nvPr/>
        </p:nvSpPr>
        <p:spPr>
          <a:xfrm xmlns:a="http://schemas.openxmlformats.org/drawingml/2006/main">
            <a:off x="11239500" y="6391275"/>
            <a:ext cx="5524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12</a:t>
            </a:r>
          </a:p>
        </p:txBody>
      </p:sp>
      <p:sp>
        <p:nvSpPr>
          <p:cNvPr id="6" name="s12-scent-panel">
            <a:extLst xmlns:a="http://schemas.openxmlformats.org/drawingml/2006/main">
              <a:ext uri="{FF2B5EF4-FFF2-40B4-BE49-F238E27FC236}">
                <a16:creationId xmlns:a16="http://schemas.microsoft.com/office/drawing/2014/main" id="{DFFB5729-ECBE-4FF7-96D0-9817D42F2D35}"/>
              </a:ext>
            </a:extLst>
          </p:cNvPr>
          <p:cNvSpPr>
            <a:spLocks xmlns:a="http://schemas.openxmlformats.org/drawingml/2006/main" noGrp="1"/>
          </p:cNvSpPr>
          <p:nvPr/>
        </p:nvSpPr>
        <p:spPr>
          <a:xfrm xmlns:a="http://schemas.openxmlformats.org/drawingml/2006/main">
            <a:off x="476250" y="1714500"/>
            <a:ext cx="3429000" cy="3429000"/>
          </a:xfrm>
          <a:prstGeom xmlns:a="http://schemas.openxmlformats.org/drawingml/2006/main" prst="roundRect">
            <a:avLst>
              <a:gd name="adj" fmla="val 4444"/>
            </a:avLst>
          </a:prstGeom>
          <a:solidFill xmlns:a="http://schemas.openxmlformats.org/drawingml/2006/main">
            <a:srgbClr val="F7F1E8"/>
          </a:solidFill>
          <a:ln xmlns:a="http://schemas.openxmlformats.org/drawingml/2006/main" w="11430">
            <a:solidFill>
              <a:srgbClr val="DDE2DE"/>
            </a:solidFill>
            <a:prstDash val="solid"/>
          </a:ln>
        </p:spPr>
      </p:sp>
      <p:sp>
        <p:nvSpPr>
          <p:cNvPr id="7" name="s12-scent-accent">
            <a:extLst xmlns:a="http://schemas.openxmlformats.org/drawingml/2006/main">
              <a:ext uri="{FF2B5EF4-FFF2-40B4-BE49-F238E27FC236}">
                <a16:creationId xmlns:a16="http://schemas.microsoft.com/office/drawing/2014/main" id="{87F513E7-4D5D-4488-8302-9A2FC7AB39E2}"/>
              </a:ext>
            </a:extLst>
          </p:cNvPr>
          <p:cNvSpPr>
            <a:spLocks xmlns:a="http://schemas.openxmlformats.org/drawingml/2006/main" noGrp="1"/>
          </p:cNvSpPr>
          <p:nvPr/>
        </p:nvSpPr>
        <p:spPr>
          <a:xfrm xmlns:a="http://schemas.openxmlformats.org/drawingml/2006/main">
            <a:off x="476250" y="1714500"/>
            <a:ext cx="76200" cy="3429000"/>
          </a:xfrm>
          <a:prstGeom xmlns:a="http://schemas.openxmlformats.org/drawingml/2006/main" prst="rect">
            <a:avLst/>
          </a:prstGeom>
          <a:solidFill xmlns:a="http://schemas.openxmlformats.org/drawingml/2006/main">
            <a:srgbClr val="A96C3D"/>
          </a:solidFill>
          <a:ln xmlns:a="http://schemas.openxmlformats.org/drawingml/2006/main" w="0">
            <a:solidFill>
              <a:srgbClr val="A96C3D"/>
            </a:solidFill>
            <a:prstDash val="solid"/>
          </a:ln>
        </p:spPr>
      </p:sp>
      <p:sp>
        <p:nvSpPr>
          <p:cNvPr id="8" name="s12-scent-title">
            <a:extLst xmlns:a="http://schemas.openxmlformats.org/drawingml/2006/main">
              <a:ext uri="{FF2B5EF4-FFF2-40B4-BE49-F238E27FC236}">
                <a16:creationId xmlns:a16="http://schemas.microsoft.com/office/drawing/2014/main" id="{9F6CDECC-63AB-4D23-B6B4-94E4E29C3931}"/>
              </a:ext>
            </a:extLst>
          </p:cNvPr>
          <p:cNvSpPr>
            <a:spLocks xmlns:a="http://schemas.openxmlformats.org/drawingml/2006/main" noGrp="1"/>
          </p:cNvSpPr>
          <p:nvPr/>
        </p:nvSpPr>
        <p:spPr>
          <a:xfrm xmlns:a="http://schemas.openxmlformats.org/drawingml/2006/main">
            <a:off x="723900" y="1866900"/>
            <a:ext cx="29908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A96C3D"/>
                </a:solidFill>
                <a:latin typeface="Yu Gothic"/>
                <a:ea typeface="Yu Gothic"/>
                <a:cs typeface="Yu Gothic"/>
              </a:defRPr>
            </a:pPr>
            <a:r>
              <a:rPr sz="2025" b="1">
                <a:solidFill>
                  <a:srgbClr val="A96C3D"/>
                </a:solidFill>
                <a:latin typeface="Yu Gothic"/>
                <a:ea typeface="Yu Gothic"/>
                <a:cs typeface="Yu Gothic"/>
              </a:rPr>
              <a:t>森林ごとの嗅覚的特徴</a:t>
            </a:r>
          </a:p>
        </p:txBody>
      </p:sp>
      <p:sp>
        <p:nvSpPr>
          <p:cNvPr id="9" name="s12-scent-body">
            <a:extLst xmlns:a="http://schemas.openxmlformats.org/drawingml/2006/main">
              <a:ext uri="{FF2B5EF4-FFF2-40B4-BE49-F238E27FC236}">
                <a16:creationId xmlns:a16="http://schemas.microsoft.com/office/drawing/2014/main" id="{5565C7F4-6978-4EEA-8ABB-CE4B8E42D2BC}"/>
              </a:ext>
            </a:extLst>
          </p:cNvPr>
          <p:cNvSpPr>
            <a:spLocks xmlns:a="http://schemas.openxmlformats.org/drawingml/2006/main" noGrp="1"/>
          </p:cNvSpPr>
          <p:nvPr/>
        </p:nvSpPr>
        <p:spPr>
          <a:xfrm xmlns:a="http://schemas.openxmlformats.org/drawingml/2006/main">
            <a:off x="723900" y="2381250"/>
            <a:ext cx="2990850" cy="2609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樹種、樹脂、花、土壌、落葉、微生物、雨、湿度によって香りは変化する。</a:t>
            </a:r>
          </a:p>
          <a:p xmlns:a="http://schemas.openxmlformats.org/drawingml/2006/main">
            <a:r>
              <a:t/>
            </a:r>
          </a:p>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同じ森林でも、季節・天候・時刻で感じ方が変わる。</a:t>
            </a:r>
          </a:p>
        </p:txBody>
      </p:sp>
      <p:sp>
        <p:nvSpPr>
          <p:cNvPr id="10" name="s12-memory-panel">
            <a:extLst xmlns:a="http://schemas.openxmlformats.org/drawingml/2006/main">
              <a:ext uri="{FF2B5EF4-FFF2-40B4-BE49-F238E27FC236}">
                <a16:creationId xmlns:a16="http://schemas.microsoft.com/office/drawing/2014/main" id="{734BBDA5-5591-4665-A6C5-A0DBF7C14732}"/>
              </a:ext>
            </a:extLst>
          </p:cNvPr>
          <p:cNvSpPr>
            <a:spLocks xmlns:a="http://schemas.openxmlformats.org/drawingml/2006/main" noGrp="1"/>
          </p:cNvSpPr>
          <p:nvPr/>
        </p:nvSpPr>
        <p:spPr>
          <a:xfrm xmlns:a="http://schemas.openxmlformats.org/drawingml/2006/main">
            <a:off x="4381500" y="1714500"/>
            <a:ext cx="3429000" cy="3429000"/>
          </a:xfrm>
          <a:prstGeom xmlns:a="http://schemas.openxmlformats.org/drawingml/2006/main" prst="roundRect">
            <a:avLst>
              <a:gd name="adj" fmla="val 4444"/>
            </a:avLst>
          </a:prstGeom>
          <a:solidFill xmlns:a="http://schemas.openxmlformats.org/drawingml/2006/main">
            <a:srgbClr val="F7F3E7"/>
          </a:solidFill>
          <a:ln xmlns:a="http://schemas.openxmlformats.org/drawingml/2006/main" w="11430">
            <a:solidFill>
              <a:srgbClr val="DDE2DE"/>
            </a:solidFill>
            <a:prstDash val="solid"/>
          </a:ln>
        </p:spPr>
      </p:sp>
      <p:sp>
        <p:nvSpPr>
          <p:cNvPr id="11" name="s12-memory-accent">
            <a:extLst xmlns:a="http://schemas.openxmlformats.org/drawingml/2006/main">
              <a:ext uri="{FF2B5EF4-FFF2-40B4-BE49-F238E27FC236}">
                <a16:creationId xmlns:a16="http://schemas.microsoft.com/office/drawing/2014/main" id="{F07F3012-EBBB-4C59-B020-B84A6656694F}"/>
              </a:ext>
            </a:extLst>
          </p:cNvPr>
          <p:cNvSpPr>
            <a:spLocks xmlns:a="http://schemas.openxmlformats.org/drawingml/2006/main" noGrp="1"/>
          </p:cNvSpPr>
          <p:nvPr/>
        </p:nvSpPr>
        <p:spPr>
          <a:xfrm xmlns:a="http://schemas.openxmlformats.org/drawingml/2006/main">
            <a:off x="4381500" y="1714500"/>
            <a:ext cx="76200" cy="3429000"/>
          </a:xfrm>
          <a:prstGeom xmlns:a="http://schemas.openxmlformats.org/drawingml/2006/main" prst="rect">
            <a:avLst/>
          </a:prstGeom>
          <a:solidFill xmlns:a="http://schemas.openxmlformats.org/drawingml/2006/main">
            <a:srgbClr val="B48D30"/>
          </a:solidFill>
          <a:ln xmlns:a="http://schemas.openxmlformats.org/drawingml/2006/main" w="0">
            <a:solidFill>
              <a:srgbClr val="B48D30"/>
            </a:solidFill>
            <a:prstDash val="solid"/>
          </a:ln>
        </p:spPr>
      </p:sp>
      <p:sp>
        <p:nvSpPr>
          <p:cNvPr id="12" name="s12-memory-title">
            <a:extLst xmlns:a="http://schemas.openxmlformats.org/drawingml/2006/main">
              <a:ext uri="{FF2B5EF4-FFF2-40B4-BE49-F238E27FC236}">
                <a16:creationId xmlns:a16="http://schemas.microsoft.com/office/drawing/2014/main" id="{19A196DA-AEA5-4A3D-9055-29BED660211D}"/>
              </a:ext>
            </a:extLst>
          </p:cNvPr>
          <p:cNvSpPr>
            <a:spLocks xmlns:a="http://schemas.openxmlformats.org/drawingml/2006/main" noGrp="1"/>
          </p:cNvSpPr>
          <p:nvPr/>
        </p:nvSpPr>
        <p:spPr>
          <a:xfrm xmlns:a="http://schemas.openxmlformats.org/drawingml/2006/main">
            <a:off x="4629150" y="1866900"/>
            <a:ext cx="29908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B48D30"/>
                </a:solidFill>
                <a:latin typeface="Yu Gothic"/>
                <a:ea typeface="Yu Gothic"/>
                <a:cs typeface="Yu Gothic"/>
              </a:defRPr>
            </a:pPr>
            <a:r>
              <a:rPr sz="2025" b="1">
                <a:solidFill>
                  <a:srgbClr val="B48D30"/>
                </a:solidFill>
                <a:latin typeface="Yu Gothic"/>
                <a:ea typeface="Yu Gothic"/>
                <a:cs typeface="Yu Gothic"/>
              </a:rPr>
              <a:t>嗅覚と自伝的記憶</a:t>
            </a:r>
          </a:p>
        </p:txBody>
      </p:sp>
      <p:sp>
        <p:nvSpPr>
          <p:cNvPr id="13" name="s12-memory-body">
            <a:extLst xmlns:a="http://schemas.openxmlformats.org/drawingml/2006/main">
              <a:ext uri="{FF2B5EF4-FFF2-40B4-BE49-F238E27FC236}">
                <a16:creationId xmlns:a16="http://schemas.microsoft.com/office/drawing/2014/main" id="{E095A6A9-74C7-4585-8B6C-54AEA73802F2}"/>
              </a:ext>
            </a:extLst>
          </p:cNvPr>
          <p:cNvSpPr>
            <a:spLocks xmlns:a="http://schemas.openxmlformats.org/drawingml/2006/main" noGrp="1"/>
          </p:cNvSpPr>
          <p:nvPr/>
        </p:nvSpPr>
        <p:spPr>
          <a:xfrm xmlns:a="http://schemas.openxmlformats.org/drawingml/2006/main">
            <a:off x="4629150" y="2381250"/>
            <a:ext cx="2990850" cy="2609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土、草、木、雨上がりの香りは、故郷、家族、季節、幼少期の場面を呼び起こす。</a:t>
            </a:r>
          </a:p>
          <a:p xmlns:a="http://schemas.openxmlformats.org/drawingml/2006/main">
            <a:r>
              <a:t/>
            </a:r>
          </a:p>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香りは場所への親和感を深める。</a:t>
            </a:r>
          </a:p>
        </p:txBody>
      </p:sp>
      <p:sp>
        <p:nvSpPr>
          <p:cNvPr id="14" name="s12-voc-panel">
            <a:extLst xmlns:a="http://schemas.openxmlformats.org/drawingml/2006/main">
              <a:ext uri="{FF2B5EF4-FFF2-40B4-BE49-F238E27FC236}">
                <a16:creationId xmlns:a16="http://schemas.microsoft.com/office/drawing/2014/main" id="{0C4E3ACB-48E5-4A23-AAD6-96338A02D860}"/>
              </a:ext>
            </a:extLst>
          </p:cNvPr>
          <p:cNvSpPr>
            <a:spLocks xmlns:a="http://schemas.openxmlformats.org/drawingml/2006/main" noGrp="1"/>
          </p:cNvSpPr>
          <p:nvPr/>
        </p:nvSpPr>
        <p:spPr>
          <a:xfrm xmlns:a="http://schemas.openxmlformats.org/drawingml/2006/main">
            <a:off x="8286750" y="1714500"/>
            <a:ext cx="3429000" cy="3429000"/>
          </a:xfrm>
          <a:prstGeom xmlns:a="http://schemas.openxmlformats.org/drawingml/2006/main" prst="roundRect">
            <a:avLst>
              <a:gd name="adj" fmla="val 4444"/>
            </a:avLst>
          </a:prstGeom>
          <a:solidFill xmlns:a="http://schemas.openxmlformats.org/drawingml/2006/main">
            <a:srgbClr val="DDEBE3"/>
          </a:solidFill>
          <a:ln xmlns:a="http://schemas.openxmlformats.org/drawingml/2006/main" w="11430">
            <a:solidFill>
              <a:srgbClr val="DDE2DE"/>
            </a:solidFill>
            <a:prstDash val="solid"/>
          </a:ln>
        </p:spPr>
      </p:sp>
      <p:sp>
        <p:nvSpPr>
          <p:cNvPr id="15" name="s12-voc-accent">
            <a:extLst xmlns:a="http://schemas.openxmlformats.org/drawingml/2006/main">
              <a:ext uri="{FF2B5EF4-FFF2-40B4-BE49-F238E27FC236}">
                <a16:creationId xmlns:a16="http://schemas.microsoft.com/office/drawing/2014/main" id="{E97B176E-08DD-4583-B521-DC5C12D7A317}"/>
              </a:ext>
            </a:extLst>
          </p:cNvPr>
          <p:cNvSpPr>
            <a:spLocks xmlns:a="http://schemas.openxmlformats.org/drawingml/2006/main" noGrp="1"/>
          </p:cNvSpPr>
          <p:nvPr/>
        </p:nvSpPr>
        <p:spPr>
          <a:xfrm xmlns:a="http://schemas.openxmlformats.org/drawingml/2006/main">
            <a:off x="8286750" y="1714500"/>
            <a:ext cx="76200" cy="3429000"/>
          </a:xfrm>
          <a:prstGeom xmlns:a="http://schemas.openxmlformats.org/drawingml/2006/main" prst="rect">
            <a:avLst/>
          </a:prstGeom>
          <a:solidFill xmlns:a="http://schemas.openxmlformats.org/drawingml/2006/main">
            <a:srgbClr val="1F5B45"/>
          </a:solidFill>
          <a:ln xmlns:a="http://schemas.openxmlformats.org/drawingml/2006/main" w="0">
            <a:solidFill>
              <a:srgbClr val="1F5B45"/>
            </a:solidFill>
            <a:prstDash val="solid"/>
          </a:ln>
        </p:spPr>
      </p:sp>
      <p:sp>
        <p:nvSpPr>
          <p:cNvPr id="16" name="s12-voc-title">
            <a:extLst xmlns:a="http://schemas.openxmlformats.org/drawingml/2006/main">
              <a:ext uri="{FF2B5EF4-FFF2-40B4-BE49-F238E27FC236}">
                <a16:creationId xmlns:a16="http://schemas.microsoft.com/office/drawing/2014/main" id="{4EEDCD4B-4EB9-400B-854B-D2BE5EB676D4}"/>
              </a:ext>
            </a:extLst>
          </p:cNvPr>
          <p:cNvSpPr>
            <a:spLocks xmlns:a="http://schemas.openxmlformats.org/drawingml/2006/main" noGrp="1"/>
          </p:cNvSpPr>
          <p:nvPr/>
        </p:nvSpPr>
        <p:spPr>
          <a:xfrm xmlns:a="http://schemas.openxmlformats.org/drawingml/2006/main">
            <a:off x="8534400" y="1866900"/>
            <a:ext cx="29908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1F5B45"/>
                </a:solidFill>
                <a:latin typeface="Yu Gothic"/>
                <a:ea typeface="Yu Gothic"/>
                <a:cs typeface="Yu Gothic"/>
              </a:defRPr>
            </a:pPr>
            <a:r>
              <a:rPr sz="2025" b="1">
                <a:solidFill>
                  <a:srgbClr val="1F5B45"/>
                </a:solidFill>
                <a:latin typeface="Yu Gothic"/>
                <a:ea typeface="Yu Gothic"/>
                <a:cs typeface="Yu Gothic"/>
              </a:rPr>
              <a:t>植物由来揮発性成分</a:t>
            </a:r>
          </a:p>
        </p:txBody>
      </p:sp>
      <p:sp>
        <p:nvSpPr>
          <p:cNvPr id="17" name="s12-voc-body">
            <a:extLst xmlns:a="http://schemas.openxmlformats.org/drawingml/2006/main">
              <a:ext uri="{FF2B5EF4-FFF2-40B4-BE49-F238E27FC236}">
                <a16:creationId xmlns:a16="http://schemas.microsoft.com/office/drawing/2014/main" id="{1853E43C-FE8E-4864-A0B8-1AA99F5ADFEB}"/>
              </a:ext>
            </a:extLst>
          </p:cNvPr>
          <p:cNvSpPr>
            <a:spLocks xmlns:a="http://schemas.openxmlformats.org/drawingml/2006/main" noGrp="1"/>
          </p:cNvSpPr>
          <p:nvPr/>
        </p:nvSpPr>
        <p:spPr>
          <a:xfrm xmlns:a="http://schemas.openxmlformats.org/drawingml/2006/main">
            <a:off x="8534400" y="2381250"/>
            <a:ext cx="2990850" cy="2609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α-ピネン、β-ピネンなどのテルペン類を含む。</a:t>
            </a:r>
          </a:p>
          <a:p xmlns:a="http://schemas.openxmlformats.org/drawingml/2006/main">
            <a:r>
              <a:t/>
            </a:r>
          </a:p>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森林旅行研究では、NK細胞活性やストレス関連指標の変化が報告されている。</a:t>
            </a:r>
          </a:p>
        </p:txBody>
      </p:sp>
      <p:sp>
        <p:nvSpPr>
          <p:cNvPr id="18" name="s12-boundary">
            <a:extLst xmlns:a="http://schemas.openxmlformats.org/drawingml/2006/main">
              <a:ext uri="{FF2B5EF4-FFF2-40B4-BE49-F238E27FC236}">
                <a16:creationId xmlns:a16="http://schemas.microsoft.com/office/drawing/2014/main" id="{B46778A0-B4C1-4A89-9CB5-0EC58CA0D973}"/>
              </a:ext>
            </a:extLst>
          </p:cNvPr>
          <p:cNvSpPr>
            <a:spLocks xmlns:a="http://schemas.openxmlformats.org/drawingml/2006/main" noGrp="1"/>
          </p:cNvSpPr>
          <p:nvPr/>
        </p:nvSpPr>
        <p:spPr>
          <a:xfrm xmlns:a="http://schemas.openxmlformats.org/drawingml/2006/main">
            <a:off x="1047750" y="5381625"/>
            <a:ext cx="100965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8206"/>
          </a:bodyPr>
          <a:lstStyle xmlns:a="http://schemas.openxmlformats.org/drawingml/2006/main"/>
          <a:p xmlns:a="http://schemas.openxmlformats.org/drawingml/2006/main">
            <a:pPr algn="ctr">
              <a:buNone/>
              <a:defRPr sz="1725" b="1">
                <a:solidFill>
                  <a:srgbClr val="57615B"/>
                </a:solidFill>
                <a:latin typeface="Yu Gothic"/>
                <a:ea typeface="Yu Gothic"/>
                <a:cs typeface="Yu Gothic"/>
              </a:defRPr>
            </a:pPr>
            <a:r>
              <a:rPr sz="1725" b="1">
                <a:solidFill>
                  <a:srgbClr val="57615B"/>
                </a:solidFill>
                <a:latin typeface="Yu Gothic"/>
                <a:ea typeface="Yu Gothic"/>
                <a:cs typeface="Yu Gothic"/>
              </a:rPr>
              <a:t>免疫関連指標は、植物成分だけでなく、休養・歩行・睡眠・心理的弛緩を含む総合反応として解釈する。</a:t>
            </a:r>
          </a:p>
        </p:txBody>
      </p:sp>
      <p:sp>
        <p:nvSpPr>
          <p:cNvPr id="19" name="visible-source-12">
            <a:extLst xmlns:a="http://schemas.openxmlformats.org/drawingml/2006/main">
              <a:ext uri="{FF2B5EF4-FFF2-40B4-BE49-F238E27FC236}">
                <a16:creationId xmlns:a16="http://schemas.microsoft.com/office/drawing/2014/main" id="{336165D7-B15F-4EF6-A8CA-D5823857BF8A}"/>
              </a:ext>
            </a:extLst>
          </p:cNvPr>
          <p:cNvSpPr>
            <a:spLocks xmlns:a="http://schemas.openxmlformats.org/drawingml/2006/main" noGrp="1"/>
          </p:cNvSpPr>
          <p:nvPr/>
        </p:nvSpPr>
        <p:spPr>
          <a:xfrm xmlns:a="http://schemas.openxmlformats.org/drawingml/2006/main">
            <a:off x="419100" y="6019800"/>
            <a:ext cx="106680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Autofit/>
          </a:bodyPr>
          <a:lstStyle xmlns:a="http://schemas.openxmlformats.org/drawingml/2006/main"/>
          <a:p xmlns:a="http://schemas.openxmlformats.org/drawingml/2006/main">
            <a:pPr algn="l">
              <a:buNone/>
              <a:defRPr sz="750" b="0">
                <a:solidFill>
                  <a:srgbClr val="78827C"/>
                </a:solidFill>
                <a:latin typeface="Yu Gothic"/>
                <a:ea typeface="Yu Gothic"/>
                <a:cs typeface="Yu Gothic"/>
              </a:defRPr>
            </a:pPr>
            <a:r>
              <a:rPr sz="750" b="0">
                <a:solidFill>
                  <a:srgbClr val="78827C"/>
                </a:solidFill>
                <a:latin typeface="Yu Gothic"/>
                <a:ea typeface="Yu Gothic"/>
                <a:cs typeface="Yu Gothic"/>
              </a:rPr>
              <a:t>出典：Li（2010, 2022）</a:t>
            </a:r>
          </a:p>
        </p:txBody>
      </p:sp>
    </p:spTree>
    <p:extLst>
      <p:ext uri="{BB962C8B-B14F-4D97-AF65-F5344CB8AC3E}">
        <p14:creationId xmlns:p14="http://schemas.microsoft.com/office/powerpoint/2010/main" val="1887647555"/>
      </p:ext>
    </p:extLst>
  </p:cSld>
</p:sld>
</file>

<file path=ppt/slides/slide13.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32" name="eyebrow-13">
            <a:extLst xmlns:a="http://schemas.openxmlformats.org/drawingml/2006/main">
              <a:ext uri="{FF2B5EF4-FFF2-40B4-BE49-F238E27FC236}">
                <a16:creationId xmlns:a16="http://schemas.microsoft.com/office/drawing/2014/main" id="{C158DADF-6574-4AB8-ADC8-81A4B0D35404}"/>
              </a:ext>
            </a:extLst>
          </p:cNvPr>
          <p:cNvSpPr>
            <a:spLocks xmlns:a="http://schemas.openxmlformats.org/drawingml/2006/main" noGrp="1"/>
          </p:cNvSpPr>
          <p:nvPr/>
        </p:nvSpPr>
        <p:spPr>
          <a:xfrm xmlns:a="http://schemas.openxmlformats.org/drawingml/2006/main">
            <a:off x="400050" y="238125"/>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275" b="1">
                <a:solidFill>
                  <a:srgbClr val="1F5B45"/>
                </a:solidFill>
                <a:latin typeface="Yu Gothic"/>
                <a:ea typeface="Yu Gothic"/>
                <a:cs typeface="Yu Gothic"/>
              </a:defRPr>
            </a:pPr>
            <a:r>
              <a:rPr sz="1275" b="1">
                <a:solidFill>
                  <a:srgbClr val="1F5B45"/>
                </a:solidFill>
                <a:latin typeface="Yu Gothic"/>
                <a:ea typeface="Yu Gothic"/>
                <a:cs typeface="Yu Gothic"/>
              </a:rPr>
              <a:t>森林浴を中核とする継続的未病ケア</a:t>
            </a:r>
          </a:p>
        </p:txBody>
      </p:sp>
      <p:sp>
        <p:nvSpPr>
          <p:cNvPr id="2" name="title-13">
            <a:extLst xmlns:a="http://schemas.openxmlformats.org/drawingml/2006/main">
              <a:ext uri="{FF2B5EF4-FFF2-40B4-BE49-F238E27FC236}">
                <a16:creationId xmlns:a16="http://schemas.microsoft.com/office/drawing/2014/main" id="{833FCB33-1AA2-4902-85C0-954E00931B98}"/>
              </a:ext>
            </a:extLst>
          </p:cNvPr>
          <p:cNvSpPr>
            <a:spLocks xmlns:a="http://schemas.openxmlformats.org/drawingml/2006/main" noGrp="1"/>
          </p:cNvSpPr>
          <p:nvPr/>
        </p:nvSpPr>
        <p:spPr>
          <a:xfrm xmlns:a="http://schemas.openxmlformats.org/drawingml/2006/main">
            <a:off x="400050" y="514350"/>
            <a:ext cx="113919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3300" b="1">
                <a:solidFill>
                  <a:srgbClr val="18201C"/>
                </a:solidFill>
                <a:latin typeface="Yu Gothic"/>
                <a:ea typeface="Yu Gothic"/>
                <a:cs typeface="Yu Gothic"/>
              </a:defRPr>
            </a:pPr>
            <a:r>
              <a:rPr sz="3300" b="1">
                <a:solidFill>
                  <a:srgbClr val="18201C"/>
                </a:solidFill>
                <a:latin typeface="Yu Gothic"/>
                <a:ea typeface="Yu Gothic"/>
                <a:cs typeface="Yu Gothic"/>
              </a:rPr>
              <a:t>森林環境を、測定可能な要素に分けて記録する</a:t>
            </a:r>
          </a:p>
        </p:txBody>
      </p:sp>
      <p:sp>
        <p:nvSpPr>
          <p:cNvPr id="3" name="footer-rule-13">
            <a:extLst xmlns:a="http://schemas.openxmlformats.org/drawingml/2006/main">
              <a:ext uri="{FF2B5EF4-FFF2-40B4-BE49-F238E27FC236}">
                <a16:creationId xmlns:a16="http://schemas.microsoft.com/office/drawing/2014/main" id="{CC2E20F9-5903-46BA-8E15-1DABF0B08DC9}"/>
              </a:ext>
            </a:extLst>
          </p:cNvPr>
          <p:cNvSpPr>
            <a:spLocks xmlns:a="http://schemas.openxmlformats.org/drawingml/2006/main" noGrp="1"/>
          </p:cNvSpPr>
          <p:nvPr/>
        </p:nvSpPr>
        <p:spPr>
          <a:xfrm xmlns:a="http://schemas.openxmlformats.org/drawingml/2006/main">
            <a:off x="400050" y="6305550"/>
            <a:ext cx="11391900" cy="0"/>
          </a:xfrm>
          <a:prstGeom xmlns:a="http://schemas.openxmlformats.org/drawingml/2006/main" prst="line">
            <a:avLst/>
          </a:prstGeom>
          <a:noFill xmlns:a="http://schemas.openxmlformats.org/drawingml/2006/main"/>
          <a:ln xmlns:a="http://schemas.openxmlformats.org/drawingml/2006/main" w="9525">
            <a:solidFill>
              <a:srgbClr val="D3D9D5"/>
            </a:solidFill>
            <a:prstDash val="solid"/>
          </a:ln>
        </p:spPr>
      </p:sp>
      <p:sp>
        <p:nvSpPr>
          <p:cNvPr id="4" name="footer-author-13">
            <a:extLst xmlns:a="http://schemas.openxmlformats.org/drawingml/2006/main">
              <a:ext uri="{FF2B5EF4-FFF2-40B4-BE49-F238E27FC236}">
                <a16:creationId xmlns:a16="http://schemas.microsoft.com/office/drawing/2014/main" id="{99A54FCE-FF2C-46AB-AC8D-BFEEBCC00B25}"/>
              </a:ext>
            </a:extLst>
          </p:cNvPr>
          <p:cNvSpPr>
            <a:spLocks xmlns:a="http://schemas.openxmlformats.org/drawingml/2006/main" noGrp="1"/>
          </p:cNvSpPr>
          <p:nvPr/>
        </p:nvSpPr>
        <p:spPr>
          <a:xfrm xmlns:a="http://schemas.openxmlformats.org/drawingml/2006/main">
            <a:off x="400050" y="6391275"/>
            <a:ext cx="809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一般社団法人国際審査員連盟　石原美惠子</a:t>
            </a:r>
          </a:p>
        </p:txBody>
      </p:sp>
      <p:sp>
        <p:nvSpPr>
          <p:cNvPr id="5" name="footer-number-13">
            <a:extLst xmlns:a="http://schemas.openxmlformats.org/drawingml/2006/main">
              <a:ext uri="{FF2B5EF4-FFF2-40B4-BE49-F238E27FC236}">
                <a16:creationId xmlns:a16="http://schemas.microsoft.com/office/drawing/2014/main" id="{73CF5178-31DD-4539-A982-92573B2C5AFC}"/>
              </a:ext>
            </a:extLst>
          </p:cNvPr>
          <p:cNvSpPr>
            <a:spLocks xmlns:a="http://schemas.openxmlformats.org/drawingml/2006/main" noGrp="1"/>
          </p:cNvSpPr>
          <p:nvPr/>
        </p:nvSpPr>
        <p:spPr>
          <a:xfrm xmlns:a="http://schemas.openxmlformats.org/drawingml/2006/main">
            <a:off x="11239500" y="6391275"/>
            <a:ext cx="5524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13</a:t>
            </a:r>
          </a:p>
        </p:txBody>
      </p:sp>
      <p:sp>
        <p:nvSpPr>
          <p:cNvPr id="6" name="s13-definition">
            <a:extLst xmlns:a="http://schemas.openxmlformats.org/drawingml/2006/main">
              <a:ext uri="{FF2B5EF4-FFF2-40B4-BE49-F238E27FC236}">
                <a16:creationId xmlns:a16="http://schemas.microsoft.com/office/drawing/2014/main" id="{604E0B12-2004-4F1B-90D6-C9DF75E55C64}"/>
              </a:ext>
            </a:extLst>
          </p:cNvPr>
          <p:cNvSpPr>
            <a:spLocks xmlns:a="http://schemas.openxmlformats.org/drawingml/2006/main" noGrp="1"/>
          </p:cNvSpPr>
          <p:nvPr/>
        </p:nvSpPr>
        <p:spPr>
          <a:xfrm xmlns:a="http://schemas.openxmlformats.org/drawingml/2006/main">
            <a:off x="742950" y="1333500"/>
            <a:ext cx="10706100" cy="1257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buNone/>
              <a:defRPr sz="3150" b="1">
                <a:solidFill>
                  <a:srgbClr val="1F5B45"/>
                </a:solidFill>
                <a:latin typeface="Yu Gothic"/>
                <a:ea typeface="Yu Gothic"/>
                <a:cs typeface="Yu Gothic"/>
              </a:defRPr>
            </a:pPr>
            <a:r>
              <a:rPr sz="3150" b="1">
                <a:solidFill>
                  <a:srgbClr val="1F5B45"/>
                </a:solidFill>
                <a:latin typeface="Yu Gothic"/>
                <a:ea typeface="Yu Gothic"/>
                <a:cs typeface="Yu Gothic"/>
              </a:rPr>
              <a:t>森林で感じる「自然の力」を、</a:t>
            </a:r>
          </a:p>
          <a:p xmlns:a="http://schemas.openxmlformats.org/drawingml/2006/main">
            <a:pPr algn="ctr">
              <a:buNone/>
              <a:defRPr sz="3150" b="1">
                <a:solidFill>
                  <a:srgbClr val="1F5B45"/>
                </a:solidFill>
                <a:latin typeface="Yu Gothic"/>
                <a:ea typeface="Yu Gothic"/>
                <a:cs typeface="Yu Gothic"/>
              </a:defRPr>
            </a:pPr>
            <a:r>
              <a:rPr sz="3150" b="1">
                <a:solidFill>
                  <a:srgbClr val="1F5B45"/>
                </a:solidFill>
                <a:latin typeface="Yu Gothic"/>
                <a:ea typeface="Yu Gothic"/>
                <a:cs typeface="Yu Gothic"/>
              </a:rPr>
              <a:t>光・音・空気・香り・場所・身体反応として捉える。</a:t>
            </a:r>
          </a:p>
        </p:txBody>
      </p:sp>
      <p:sp>
        <p:nvSpPr>
          <p:cNvPr id="7" name="s13-item-0-panel">
            <a:extLst xmlns:a="http://schemas.openxmlformats.org/drawingml/2006/main">
              <a:ext uri="{FF2B5EF4-FFF2-40B4-BE49-F238E27FC236}">
                <a16:creationId xmlns:a16="http://schemas.microsoft.com/office/drawing/2014/main" id="{0884F51D-4610-4D07-8A26-BFC16655A144}"/>
              </a:ext>
            </a:extLst>
          </p:cNvPr>
          <p:cNvSpPr>
            <a:spLocks xmlns:a="http://schemas.openxmlformats.org/drawingml/2006/main" noGrp="1"/>
          </p:cNvSpPr>
          <p:nvPr/>
        </p:nvSpPr>
        <p:spPr>
          <a:xfrm xmlns:a="http://schemas.openxmlformats.org/drawingml/2006/main">
            <a:off x="476250" y="2952750"/>
            <a:ext cx="3524250" cy="1047750"/>
          </a:xfrm>
          <a:prstGeom xmlns:a="http://schemas.openxmlformats.org/drawingml/2006/main" prst="roundRect">
            <a:avLst>
              <a:gd name="adj" fmla="val 14545"/>
            </a:avLst>
          </a:prstGeom>
          <a:solidFill xmlns:a="http://schemas.openxmlformats.org/drawingml/2006/main">
            <a:srgbClr val="F4F6F4"/>
          </a:solidFill>
          <a:ln xmlns:a="http://schemas.openxmlformats.org/drawingml/2006/main" w="11430">
            <a:solidFill>
              <a:srgbClr val="DDE2DE"/>
            </a:solidFill>
            <a:prstDash val="solid"/>
          </a:ln>
        </p:spPr>
      </p:sp>
      <p:sp>
        <p:nvSpPr>
          <p:cNvPr id="8" name="s13-item-0-accent">
            <a:extLst xmlns:a="http://schemas.openxmlformats.org/drawingml/2006/main">
              <a:ext uri="{FF2B5EF4-FFF2-40B4-BE49-F238E27FC236}">
                <a16:creationId xmlns:a16="http://schemas.microsoft.com/office/drawing/2014/main" id="{E4FE3834-72D6-498F-9360-BDDCF8DAD184}"/>
              </a:ext>
            </a:extLst>
          </p:cNvPr>
          <p:cNvSpPr>
            <a:spLocks xmlns:a="http://schemas.openxmlformats.org/drawingml/2006/main" noGrp="1"/>
          </p:cNvSpPr>
          <p:nvPr/>
        </p:nvSpPr>
        <p:spPr>
          <a:xfrm xmlns:a="http://schemas.openxmlformats.org/drawingml/2006/main">
            <a:off x="476250" y="2952750"/>
            <a:ext cx="76200" cy="1047750"/>
          </a:xfrm>
          <a:prstGeom xmlns:a="http://schemas.openxmlformats.org/drawingml/2006/main" prst="rect">
            <a:avLst/>
          </a:prstGeom>
          <a:solidFill xmlns:a="http://schemas.openxmlformats.org/drawingml/2006/main">
            <a:srgbClr val="1F5B45"/>
          </a:solidFill>
          <a:ln xmlns:a="http://schemas.openxmlformats.org/drawingml/2006/main" w="0">
            <a:solidFill>
              <a:srgbClr val="1F5B45"/>
            </a:solidFill>
            <a:prstDash val="solid"/>
          </a:ln>
        </p:spPr>
      </p:sp>
      <p:sp>
        <p:nvSpPr>
          <p:cNvPr id="9" name="s13-item-0-title">
            <a:extLst xmlns:a="http://schemas.openxmlformats.org/drawingml/2006/main">
              <a:ext uri="{FF2B5EF4-FFF2-40B4-BE49-F238E27FC236}">
                <a16:creationId xmlns:a16="http://schemas.microsoft.com/office/drawing/2014/main" id="{1373D47E-1F67-4A4F-80DF-7C5E4B2CB029}"/>
              </a:ext>
            </a:extLst>
          </p:cNvPr>
          <p:cNvSpPr>
            <a:spLocks xmlns:a="http://schemas.openxmlformats.org/drawingml/2006/main" noGrp="1"/>
          </p:cNvSpPr>
          <p:nvPr/>
        </p:nvSpPr>
        <p:spPr>
          <a:xfrm xmlns:a="http://schemas.openxmlformats.org/drawingml/2006/main">
            <a:off x="723900" y="3105150"/>
            <a:ext cx="30861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75" b="1">
                <a:solidFill>
                  <a:srgbClr val="1F5B45"/>
                </a:solidFill>
                <a:latin typeface="Yu Gothic"/>
                <a:ea typeface="Yu Gothic"/>
                <a:cs typeface="Yu Gothic"/>
              </a:defRPr>
            </a:pPr>
            <a:r>
              <a:rPr sz="1875" b="1">
                <a:solidFill>
                  <a:srgbClr val="1F5B45"/>
                </a:solidFill>
                <a:latin typeface="Yu Gothic"/>
                <a:ea typeface="Yu Gothic"/>
                <a:cs typeface="Yu Gothic"/>
              </a:rPr>
              <a:t>光</a:t>
            </a:r>
          </a:p>
        </p:txBody>
      </p:sp>
      <p:sp>
        <p:nvSpPr>
          <p:cNvPr id="10" name="s13-item-0-body">
            <a:extLst xmlns:a="http://schemas.openxmlformats.org/drawingml/2006/main">
              <a:ext uri="{FF2B5EF4-FFF2-40B4-BE49-F238E27FC236}">
                <a16:creationId xmlns:a16="http://schemas.microsoft.com/office/drawing/2014/main" id="{09D51EE9-C32F-496E-BEA3-C6344344E85D}"/>
              </a:ext>
            </a:extLst>
          </p:cNvPr>
          <p:cNvSpPr>
            <a:spLocks xmlns:a="http://schemas.openxmlformats.org/drawingml/2006/main" noGrp="1"/>
          </p:cNvSpPr>
          <p:nvPr/>
        </p:nvSpPr>
        <p:spPr>
          <a:xfrm xmlns:a="http://schemas.openxmlformats.org/drawingml/2006/main">
            <a:off x="723900" y="3619500"/>
            <a:ext cx="30861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5238"/>
          </a:bodyPr>
          <a:lstStyle xmlns:a="http://schemas.openxmlformats.org/drawingml/2006/main"/>
          <a:p xmlns:a="http://schemas.openxmlformats.org/drawingml/2006/main">
            <a:pPr algn="l">
              <a:buNone/>
              <a:defRPr sz="1575" b="1">
                <a:solidFill>
                  <a:srgbClr val="18201C"/>
                </a:solidFill>
                <a:latin typeface="Yu Gothic"/>
                <a:ea typeface="Yu Gothic"/>
                <a:cs typeface="Yu Gothic"/>
              </a:defRPr>
            </a:pPr>
            <a:r>
              <a:rPr sz="1575" b="1">
                <a:solidFill>
                  <a:srgbClr val="18201C"/>
                </a:solidFill>
                <a:latin typeface="Yu Gothic"/>
                <a:ea typeface="Yu Gothic"/>
                <a:cs typeface="Yu Gothic"/>
              </a:rPr>
              <a:t>照度・色温度・木漏れ日</a:t>
            </a:r>
          </a:p>
        </p:txBody>
      </p:sp>
      <p:sp>
        <p:nvSpPr>
          <p:cNvPr id="11" name="s13-item-1-panel">
            <a:extLst xmlns:a="http://schemas.openxmlformats.org/drawingml/2006/main">
              <a:ext uri="{FF2B5EF4-FFF2-40B4-BE49-F238E27FC236}">
                <a16:creationId xmlns:a16="http://schemas.microsoft.com/office/drawing/2014/main" id="{C828712B-42FA-402B-95EC-26B63094A2C9}"/>
              </a:ext>
            </a:extLst>
          </p:cNvPr>
          <p:cNvSpPr>
            <a:spLocks xmlns:a="http://schemas.openxmlformats.org/drawingml/2006/main" noGrp="1"/>
          </p:cNvSpPr>
          <p:nvPr/>
        </p:nvSpPr>
        <p:spPr>
          <a:xfrm xmlns:a="http://schemas.openxmlformats.org/drawingml/2006/main">
            <a:off x="4333875" y="2952750"/>
            <a:ext cx="3524250" cy="1047750"/>
          </a:xfrm>
          <a:prstGeom xmlns:a="http://schemas.openxmlformats.org/drawingml/2006/main" prst="roundRect">
            <a:avLst>
              <a:gd name="adj" fmla="val 14545"/>
            </a:avLst>
          </a:prstGeom>
          <a:solidFill xmlns:a="http://schemas.openxmlformats.org/drawingml/2006/main">
            <a:srgbClr val="F4F6F4"/>
          </a:solidFill>
          <a:ln xmlns:a="http://schemas.openxmlformats.org/drawingml/2006/main" w="11430">
            <a:solidFill>
              <a:srgbClr val="DDE2DE"/>
            </a:solidFill>
            <a:prstDash val="solid"/>
          </a:ln>
        </p:spPr>
      </p:sp>
      <p:sp>
        <p:nvSpPr>
          <p:cNvPr id="12" name="s13-item-1-accent">
            <a:extLst xmlns:a="http://schemas.openxmlformats.org/drawingml/2006/main">
              <a:ext uri="{FF2B5EF4-FFF2-40B4-BE49-F238E27FC236}">
                <a16:creationId xmlns:a16="http://schemas.microsoft.com/office/drawing/2014/main" id="{A64F3D76-7D74-4179-B346-68EFE7F79977}"/>
              </a:ext>
            </a:extLst>
          </p:cNvPr>
          <p:cNvSpPr>
            <a:spLocks xmlns:a="http://schemas.openxmlformats.org/drawingml/2006/main" noGrp="1"/>
          </p:cNvSpPr>
          <p:nvPr/>
        </p:nvSpPr>
        <p:spPr>
          <a:xfrm xmlns:a="http://schemas.openxmlformats.org/drawingml/2006/main">
            <a:off x="4333875" y="2952750"/>
            <a:ext cx="76200" cy="1047750"/>
          </a:xfrm>
          <a:prstGeom xmlns:a="http://schemas.openxmlformats.org/drawingml/2006/main" prst="rect">
            <a:avLst/>
          </a:prstGeom>
          <a:solidFill xmlns:a="http://schemas.openxmlformats.org/drawingml/2006/main">
            <a:srgbClr val="4E8D99"/>
          </a:solidFill>
          <a:ln xmlns:a="http://schemas.openxmlformats.org/drawingml/2006/main" w="0">
            <a:solidFill>
              <a:srgbClr val="4E8D99"/>
            </a:solidFill>
            <a:prstDash val="solid"/>
          </a:ln>
        </p:spPr>
      </p:sp>
      <p:sp>
        <p:nvSpPr>
          <p:cNvPr id="13" name="s13-item-1-title">
            <a:extLst xmlns:a="http://schemas.openxmlformats.org/drawingml/2006/main">
              <a:ext uri="{FF2B5EF4-FFF2-40B4-BE49-F238E27FC236}">
                <a16:creationId xmlns:a16="http://schemas.microsoft.com/office/drawing/2014/main" id="{87D8FF29-7753-4221-9DBA-C98EDE5A4A92}"/>
              </a:ext>
            </a:extLst>
          </p:cNvPr>
          <p:cNvSpPr>
            <a:spLocks xmlns:a="http://schemas.openxmlformats.org/drawingml/2006/main" noGrp="1"/>
          </p:cNvSpPr>
          <p:nvPr/>
        </p:nvSpPr>
        <p:spPr>
          <a:xfrm xmlns:a="http://schemas.openxmlformats.org/drawingml/2006/main">
            <a:off x="4581525" y="3105150"/>
            <a:ext cx="30861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75" b="1">
                <a:solidFill>
                  <a:srgbClr val="4E8D99"/>
                </a:solidFill>
                <a:latin typeface="Yu Gothic"/>
                <a:ea typeface="Yu Gothic"/>
                <a:cs typeface="Yu Gothic"/>
              </a:defRPr>
            </a:pPr>
            <a:r>
              <a:rPr sz="1875" b="1">
                <a:solidFill>
                  <a:srgbClr val="4E8D99"/>
                </a:solidFill>
                <a:latin typeface="Yu Gothic"/>
                <a:ea typeface="Yu Gothic"/>
                <a:cs typeface="Yu Gothic"/>
              </a:rPr>
              <a:t>音</a:t>
            </a:r>
          </a:p>
        </p:txBody>
      </p:sp>
      <p:sp>
        <p:nvSpPr>
          <p:cNvPr id="14" name="s13-item-1-body">
            <a:extLst xmlns:a="http://schemas.openxmlformats.org/drawingml/2006/main">
              <a:ext uri="{FF2B5EF4-FFF2-40B4-BE49-F238E27FC236}">
                <a16:creationId xmlns:a16="http://schemas.microsoft.com/office/drawing/2014/main" id="{D5807153-B417-452B-A9F5-8D1F71F28D73}"/>
              </a:ext>
            </a:extLst>
          </p:cNvPr>
          <p:cNvSpPr>
            <a:spLocks xmlns:a="http://schemas.openxmlformats.org/drawingml/2006/main" noGrp="1"/>
          </p:cNvSpPr>
          <p:nvPr/>
        </p:nvSpPr>
        <p:spPr>
          <a:xfrm xmlns:a="http://schemas.openxmlformats.org/drawingml/2006/main">
            <a:off x="4581525" y="3619500"/>
            <a:ext cx="30861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5238"/>
          </a:bodyPr>
          <a:lstStyle xmlns:a="http://schemas.openxmlformats.org/drawingml/2006/main"/>
          <a:p xmlns:a="http://schemas.openxmlformats.org/drawingml/2006/main">
            <a:pPr algn="l">
              <a:buNone/>
              <a:defRPr sz="1575" b="1">
                <a:solidFill>
                  <a:srgbClr val="18201C"/>
                </a:solidFill>
                <a:latin typeface="Yu Gothic"/>
                <a:ea typeface="Yu Gothic"/>
                <a:cs typeface="Yu Gothic"/>
              </a:defRPr>
            </a:pPr>
            <a:r>
              <a:rPr sz="1575" b="1">
                <a:solidFill>
                  <a:srgbClr val="18201C"/>
                </a:solidFill>
                <a:latin typeface="Yu Gothic"/>
                <a:ea typeface="Yu Gothic"/>
                <a:cs typeface="Yu Gothic"/>
              </a:rPr>
              <a:t>音圧・水音・鳥声・虫声</a:t>
            </a:r>
          </a:p>
        </p:txBody>
      </p:sp>
      <p:sp>
        <p:nvSpPr>
          <p:cNvPr id="15" name="s13-item-2-panel">
            <a:extLst xmlns:a="http://schemas.openxmlformats.org/drawingml/2006/main">
              <a:ext uri="{FF2B5EF4-FFF2-40B4-BE49-F238E27FC236}">
                <a16:creationId xmlns:a16="http://schemas.microsoft.com/office/drawing/2014/main" id="{7202A4F9-B176-4BDD-93AC-C5E41EBF4F51}"/>
              </a:ext>
            </a:extLst>
          </p:cNvPr>
          <p:cNvSpPr>
            <a:spLocks xmlns:a="http://schemas.openxmlformats.org/drawingml/2006/main" noGrp="1"/>
          </p:cNvSpPr>
          <p:nvPr/>
        </p:nvSpPr>
        <p:spPr>
          <a:xfrm xmlns:a="http://schemas.openxmlformats.org/drawingml/2006/main">
            <a:off x="8191500" y="2952750"/>
            <a:ext cx="3524250" cy="1047750"/>
          </a:xfrm>
          <a:prstGeom xmlns:a="http://schemas.openxmlformats.org/drawingml/2006/main" prst="roundRect">
            <a:avLst>
              <a:gd name="adj" fmla="val 14545"/>
            </a:avLst>
          </a:prstGeom>
          <a:solidFill xmlns:a="http://schemas.openxmlformats.org/drawingml/2006/main">
            <a:srgbClr val="F4F6F4"/>
          </a:solidFill>
          <a:ln xmlns:a="http://schemas.openxmlformats.org/drawingml/2006/main" w="11430">
            <a:solidFill>
              <a:srgbClr val="DDE2DE"/>
            </a:solidFill>
            <a:prstDash val="solid"/>
          </a:ln>
        </p:spPr>
      </p:sp>
      <p:sp>
        <p:nvSpPr>
          <p:cNvPr id="16" name="s13-item-2-accent">
            <a:extLst xmlns:a="http://schemas.openxmlformats.org/drawingml/2006/main">
              <a:ext uri="{FF2B5EF4-FFF2-40B4-BE49-F238E27FC236}">
                <a16:creationId xmlns:a16="http://schemas.microsoft.com/office/drawing/2014/main" id="{C5DBFC33-12CF-4F16-B046-EBEE7ED5C8A5}"/>
              </a:ext>
            </a:extLst>
          </p:cNvPr>
          <p:cNvSpPr>
            <a:spLocks xmlns:a="http://schemas.openxmlformats.org/drawingml/2006/main" noGrp="1"/>
          </p:cNvSpPr>
          <p:nvPr/>
        </p:nvSpPr>
        <p:spPr>
          <a:xfrm xmlns:a="http://schemas.openxmlformats.org/drawingml/2006/main">
            <a:off x="8191500" y="2952750"/>
            <a:ext cx="76200" cy="1047750"/>
          </a:xfrm>
          <a:prstGeom xmlns:a="http://schemas.openxmlformats.org/drawingml/2006/main" prst="rect">
            <a:avLst/>
          </a:prstGeom>
          <a:solidFill xmlns:a="http://schemas.openxmlformats.org/drawingml/2006/main">
            <a:srgbClr val="B48D30"/>
          </a:solidFill>
          <a:ln xmlns:a="http://schemas.openxmlformats.org/drawingml/2006/main" w="0">
            <a:solidFill>
              <a:srgbClr val="B48D30"/>
            </a:solidFill>
            <a:prstDash val="solid"/>
          </a:ln>
        </p:spPr>
      </p:sp>
      <p:sp>
        <p:nvSpPr>
          <p:cNvPr id="17" name="s13-item-2-title">
            <a:extLst xmlns:a="http://schemas.openxmlformats.org/drawingml/2006/main">
              <a:ext uri="{FF2B5EF4-FFF2-40B4-BE49-F238E27FC236}">
                <a16:creationId xmlns:a16="http://schemas.microsoft.com/office/drawing/2014/main" id="{5857F4BE-E98B-4D78-9C6B-21C3A39074C5}"/>
              </a:ext>
            </a:extLst>
          </p:cNvPr>
          <p:cNvSpPr>
            <a:spLocks xmlns:a="http://schemas.openxmlformats.org/drawingml/2006/main" noGrp="1"/>
          </p:cNvSpPr>
          <p:nvPr/>
        </p:nvSpPr>
        <p:spPr>
          <a:xfrm xmlns:a="http://schemas.openxmlformats.org/drawingml/2006/main">
            <a:off x="8439150" y="3105150"/>
            <a:ext cx="30861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75" b="1">
                <a:solidFill>
                  <a:srgbClr val="B48D30"/>
                </a:solidFill>
                <a:latin typeface="Yu Gothic"/>
                <a:ea typeface="Yu Gothic"/>
                <a:cs typeface="Yu Gothic"/>
              </a:defRPr>
            </a:pPr>
            <a:r>
              <a:rPr sz="1875" b="1">
                <a:solidFill>
                  <a:srgbClr val="B48D30"/>
                </a:solidFill>
                <a:latin typeface="Yu Gothic"/>
                <a:ea typeface="Yu Gothic"/>
                <a:cs typeface="Yu Gothic"/>
              </a:rPr>
              <a:t>空気</a:t>
            </a:r>
          </a:p>
        </p:txBody>
      </p:sp>
      <p:sp>
        <p:nvSpPr>
          <p:cNvPr id="18" name="s13-item-2-body">
            <a:extLst xmlns:a="http://schemas.openxmlformats.org/drawingml/2006/main">
              <a:ext uri="{FF2B5EF4-FFF2-40B4-BE49-F238E27FC236}">
                <a16:creationId xmlns:a16="http://schemas.microsoft.com/office/drawing/2014/main" id="{C04E3665-DB8D-488E-9684-8BD4F9266E73}"/>
              </a:ext>
            </a:extLst>
          </p:cNvPr>
          <p:cNvSpPr>
            <a:spLocks xmlns:a="http://schemas.openxmlformats.org/drawingml/2006/main" noGrp="1"/>
          </p:cNvSpPr>
          <p:nvPr/>
        </p:nvSpPr>
        <p:spPr>
          <a:xfrm xmlns:a="http://schemas.openxmlformats.org/drawingml/2006/main">
            <a:off x="8439150" y="3619500"/>
            <a:ext cx="30861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5238"/>
          </a:bodyPr>
          <a:lstStyle xmlns:a="http://schemas.openxmlformats.org/drawingml/2006/main"/>
          <a:p xmlns:a="http://schemas.openxmlformats.org/drawingml/2006/main">
            <a:pPr algn="l">
              <a:buNone/>
              <a:defRPr sz="1575" b="1">
                <a:solidFill>
                  <a:srgbClr val="18201C"/>
                </a:solidFill>
                <a:latin typeface="Yu Gothic"/>
                <a:ea typeface="Yu Gothic"/>
                <a:cs typeface="Yu Gothic"/>
              </a:defRPr>
            </a:pPr>
            <a:r>
              <a:rPr sz="1575" b="1">
                <a:solidFill>
                  <a:srgbClr val="18201C"/>
                </a:solidFill>
                <a:latin typeface="Yu Gothic"/>
                <a:ea typeface="Yu Gothic"/>
                <a:cs typeface="Yu Gothic"/>
              </a:rPr>
              <a:t>温湿度・気流・空気負イオン</a:t>
            </a:r>
          </a:p>
        </p:txBody>
      </p:sp>
      <p:sp>
        <p:nvSpPr>
          <p:cNvPr id="19" name="s13-item-3-panel">
            <a:extLst xmlns:a="http://schemas.openxmlformats.org/drawingml/2006/main">
              <a:ext uri="{FF2B5EF4-FFF2-40B4-BE49-F238E27FC236}">
                <a16:creationId xmlns:a16="http://schemas.microsoft.com/office/drawing/2014/main" id="{7AC6EE3B-6D46-4D75-8300-DF0BE17EBB6F}"/>
              </a:ext>
            </a:extLst>
          </p:cNvPr>
          <p:cNvSpPr>
            <a:spLocks xmlns:a="http://schemas.openxmlformats.org/drawingml/2006/main" noGrp="1"/>
          </p:cNvSpPr>
          <p:nvPr/>
        </p:nvSpPr>
        <p:spPr>
          <a:xfrm xmlns:a="http://schemas.openxmlformats.org/drawingml/2006/main">
            <a:off x="476250" y="4152900"/>
            <a:ext cx="3524250" cy="1047750"/>
          </a:xfrm>
          <a:prstGeom xmlns:a="http://schemas.openxmlformats.org/drawingml/2006/main" prst="roundRect">
            <a:avLst>
              <a:gd name="adj" fmla="val 14545"/>
            </a:avLst>
          </a:prstGeom>
          <a:solidFill xmlns:a="http://schemas.openxmlformats.org/drawingml/2006/main">
            <a:srgbClr val="EDF5F7"/>
          </a:solidFill>
          <a:ln xmlns:a="http://schemas.openxmlformats.org/drawingml/2006/main" w="11430">
            <a:solidFill>
              <a:srgbClr val="DDE2DE"/>
            </a:solidFill>
            <a:prstDash val="solid"/>
          </a:ln>
        </p:spPr>
      </p:sp>
      <p:sp>
        <p:nvSpPr>
          <p:cNvPr id="20" name="s13-item-3-accent">
            <a:extLst xmlns:a="http://schemas.openxmlformats.org/drawingml/2006/main">
              <a:ext uri="{FF2B5EF4-FFF2-40B4-BE49-F238E27FC236}">
                <a16:creationId xmlns:a16="http://schemas.microsoft.com/office/drawing/2014/main" id="{4CBE5242-2D19-435C-9B04-ECA04216AA43}"/>
              </a:ext>
            </a:extLst>
          </p:cNvPr>
          <p:cNvSpPr>
            <a:spLocks xmlns:a="http://schemas.openxmlformats.org/drawingml/2006/main" noGrp="1"/>
          </p:cNvSpPr>
          <p:nvPr/>
        </p:nvSpPr>
        <p:spPr>
          <a:xfrm xmlns:a="http://schemas.openxmlformats.org/drawingml/2006/main">
            <a:off x="476250" y="4152900"/>
            <a:ext cx="76200" cy="1047750"/>
          </a:xfrm>
          <a:prstGeom xmlns:a="http://schemas.openxmlformats.org/drawingml/2006/main" prst="rect">
            <a:avLst/>
          </a:prstGeom>
          <a:solidFill xmlns:a="http://schemas.openxmlformats.org/drawingml/2006/main">
            <a:srgbClr val="1F5B45"/>
          </a:solidFill>
          <a:ln xmlns:a="http://schemas.openxmlformats.org/drawingml/2006/main" w="0">
            <a:solidFill>
              <a:srgbClr val="1F5B45"/>
            </a:solidFill>
            <a:prstDash val="solid"/>
          </a:ln>
        </p:spPr>
      </p:sp>
      <p:sp>
        <p:nvSpPr>
          <p:cNvPr id="21" name="s13-item-3-title">
            <a:extLst xmlns:a="http://schemas.openxmlformats.org/drawingml/2006/main">
              <a:ext uri="{FF2B5EF4-FFF2-40B4-BE49-F238E27FC236}">
                <a16:creationId xmlns:a16="http://schemas.microsoft.com/office/drawing/2014/main" id="{809BEF75-969D-4C5A-8B60-A3F3EC3B1DA7}"/>
              </a:ext>
            </a:extLst>
          </p:cNvPr>
          <p:cNvSpPr>
            <a:spLocks xmlns:a="http://schemas.openxmlformats.org/drawingml/2006/main" noGrp="1"/>
          </p:cNvSpPr>
          <p:nvPr/>
        </p:nvSpPr>
        <p:spPr>
          <a:xfrm xmlns:a="http://schemas.openxmlformats.org/drawingml/2006/main">
            <a:off x="723900" y="4305300"/>
            <a:ext cx="30861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75" b="1">
                <a:solidFill>
                  <a:srgbClr val="1F5B45"/>
                </a:solidFill>
                <a:latin typeface="Yu Gothic"/>
                <a:ea typeface="Yu Gothic"/>
                <a:cs typeface="Yu Gothic"/>
              </a:defRPr>
            </a:pPr>
            <a:r>
              <a:rPr sz="1875" b="1">
                <a:solidFill>
                  <a:srgbClr val="1F5B45"/>
                </a:solidFill>
                <a:latin typeface="Yu Gothic"/>
                <a:ea typeface="Yu Gothic"/>
                <a:cs typeface="Yu Gothic"/>
              </a:rPr>
              <a:t>香り</a:t>
            </a:r>
          </a:p>
        </p:txBody>
      </p:sp>
      <p:sp>
        <p:nvSpPr>
          <p:cNvPr id="22" name="s13-item-3-body">
            <a:extLst xmlns:a="http://schemas.openxmlformats.org/drawingml/2006/main">
              <a:ext uri="{FF2B5EF4-FFF2-40B4-BE49-F238E27FC236}">
                <a16:creationId xmlns:a16="http://schemas.microsoft.com/office/drawing/2014/main" id="{C149A509-6003-41B2-837D-D8535718D44C}"/>
              </a:ext>
            </a:extLst>
          </p:cNvPr>
          <p:cNvSpPr>
            <a:spLocks xmlns:a="http://schemas.openxmlformats.org/drawingml/2006/main" noGrp="1"/>
          </p:cNvSpPr>
          <p:nvPr/>
        </p:nvSpPr>
        <p:spPr>
          <a:xfrm xmlns:a="http://schemas.openxmlformats.org/drawingml/2006/main">
            <a:off x="723900" y="4819650"/>
            <a:ext cx="30861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5238"/>
          </a:bodyPr>
          <a:lstStyle xmlns:a="http://schemas.openxmlformats.org/drawingml/2006/main"/>
          <a:p xmlns:a="http://schemas.openxmlformats.org/drawingml/2006/main">
            <a:pPr algn="l">
              <a:buNone/>
              <a:defRPr sz="1575" b="1">
                <a:solidFill>
                  <a:srgbClr val="18201C"/>
                </a:solidFill>
                <a:latin typeface="Yu Gothic"/>
                <a:ea typeface="Yu Gothic"/>
                <a:cs typeface="Yu Gothic"/>
              </a:defRPr>
            </a:pPr>
            <a:r>
              <a:rPr sz="1575" b="1">
                <a:solidFill>
                  <a:srgbClr val="18201C"/>
                </a:solidFill>
                <a:latin typeface="Yu Gothic"/>
                <a:ea typeface="Yu Gothic"/>
                <a:cs typeface="Yu Gothic"/>
              </a:rPr>
              <a:t>植物由来揮発性成分</a:t>
            </a:r>
          </a:p>
        </p:txBody>
      </p:sp>
      <p:sp>
        <p:nvSpPr>
          <p:cNvPr id="23" name="s13-item-4-panel">
            <a:extLst xmlns:a="http://schemas.openxmlformats.org/drawingml/2006/main">
              <a:ext uri="{FF2B5EF4-FFF2-40B4-BE49-F238E27FC236}">
                <a16:creationId xmlns:a16="http://schemas.microsoft.com/office/drawing/2014/main" id="{59AF1BE8-DD16-49FB-A8D2-6144A579C57A}"/>
              </a:ext>
            </a:extLst>
          </p:cNvPr>
          <p:cNvSpPr>
            <a:spLocks xmlns:a="http://schemas.openxmlformats.org/drawingml/2006/main" noGrp="1"/>
          </p:cNvSpPr>
          <p:nvPr/>
        </p:nvSpPr>
        <p:spPr>
          <a:xfrm xmlns:a="http://schemas.openxmlformats.org/drawingml/2006/main">
            <a:off x="4333875" y="4152900"/>
            <a:ext cx="3524250" cy="1047750"/>
          </a:xfrm>
          <a:prstGeom xmlns:a="http://schemas.openxmlformats.org/drawingml/2006/main" prst="roundRect">
            <a:avLst>
              <a:gd name="adj" fmla="val 14545"/>
            </a:avLst>
          </a:prstGeom>
          <a:solidFill xmlns:a="http://schemas.openxmlformats.org/drawingml/2006/main">
            <a:srgbClr val="EDF5F7"/>
          </a:solidFill>
          <a:ln xmlns:a="http://schemas.openxmlformats.org/drawingml/2006/main" w="11430">
            <a:solidFill>
              <a:srgbClr val="DDE2DE"/>
            </a:solidFill>
            <a:prstDash val="solid"/>
          </a:ln>
        </p:spPr>
      </p:sp>
      <p:sp>
        <p:nvSpPr>
          <p:cNvPr id="24" name="s13-item-4-accent">
            <a:extLst xmlns:a="http://schemas.openxmlformats.org/drawingml/2006/main">
              <a:ext uri="{FF2B5EF4-FFF2-40B4-BE49-F238E27FC236}">
                <a16:creationId xmlns:a16="http://schemas.microsoft.com/office/drawing/2014/main" id="{3081EE4D-001A-4881-B049-92659974C051}"/>
              </a:ext>
            </a:extLst>
          </p:cNvPr>
          <p:cNvSpPr>
            <a:spLocks xmlns:a="http://schemas.openxmlformats.org/drawingml/2006/main" noGrp="1"/>
          </p:cNvSpPr>
          <p:nvPr/>
        </p:nvSpPr>
        <p:spPr>
          <a:xfrm xmlns:a="http://schemas.openxmlformats.org/drawingml/2006/main">
            <a:off x="4333875" y="4152900"/>
            <a:ext cx="76200" cy="1047750"/>
          </a:xfrm>
          <a:prstGeom xmlns:a="http://schemas.openxmlformats.org/drawingml/2006/main" prst="rect">
            <a:avLst/>
          </a:prstGeom>
          <a:solidFill xmlns:a="http://schemas.openxmlformats.org/drawingml/2006/main">
            <a:srgbClr val="4E8D99"/>
          </a:solidFill>
          <a:ln xmlns:a="http://schemas.openxmlformats.org/drawingml/2006/main" w="0">
            <a:solidFill>
              <a:srgbClr val="4E8D99"/>
            </a:solidFill>
            <a:prstDash val="solid"/>
          </a:ln>
        </p:spPr>
      </p:sp>
      <p:sp>
        <p:nvSpPr>
          <p:cNvPr id="25" name="s13-item-4-title">
            <a:extLst xmlns:a="http://schemas.openxmlformats.org/drawingml/2006/main">
              <a:ext uri="{FF2B5EF4-FFF2-40B4-BE49-F238E27FC236}">
                <a16:creationId xmlns:a16="http://schemas.microsoft.com/office/drawing/2014/main" id="{99E73E09-13FB-4B64-8A40-B8AD1D6FF4AB}"/>
              </a:ext>
            </a:extLst>
          </p:cNvPr>
          <p:cNvSpPr>
            <a:spLocks xmlns:a="http://schemas.openxmlformats.org/drawingml/2006/main" noGrp="1"/>
          </p:cNvSpPr>
          <p:nvPr/>
        </p:nvSpPr>
        <p:spPr>
          <a:xfrm xmlns:a="http://schemas.openxmlformats.org/drawingml/2006/main">
            <a:off x="4581525" y="4305300"/>
            <a:ext cx="30861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75" b="1">
                <a:solidFill>
                  <a:srgbClr val="4E8D99"/>
                </a:solidFill>
                <a:latin typeface="Yu Gothic"/>
                <a:ea typeface="Yu Gothic"/>
                <a:cs typeface="Yu Gothic"/>
              </a:defRPr>
            </a:pPr>
            <a:r>
              <a:rPr sz="1875" b="1">
                <a:solidFill>
                  <a:srgbClr val="4E8D99"/>
                </a:solidFill>
                <a:latin typeface="Yu Gothic"/>
                <a:ea typeface="Yu Gothic"/>
                <a:cs typeface="Yu Gothic"/>
              </a:rPr>
              <a:t>場所</a:t>
            </a:r>
          </a:p>
        </p:txBody>
      </p:sp>
      <p:sp>
        <p:nvSpPr>
          <p:cNvPr id="26" name="s13-item-4-body">
            <a:extLst xmlns:a="http://schemas.openxmlformats.org/drawingml/2006/main">
              <a:ext uri="{FF2B5EF4-FFF2-40B4-BE49-F238E27FC236}">
                <a16:creationId xmlns:a16="http://schemas.microsoft.com/office/drawing/2014/main" id="{DD550C91-4B87-4848-84A2-FDB150F3F0D7}"/>
              </a:ext>
            </a:extLst>
          </p:cNvPr>
          <p:cNvSpPr>
            <a:spLocks xmlns:a="http://schemas.openxmlformats.org/drawingml/2006/main" noGrp="1"/>
          </p:cNvSpPr>
          <p:nvPr/>
        </p:nvSpPr>
        <p:spPr>
          <a:xfrm xmlns:a="http://schemas.openxmlformats.org/drawingml/2006/main">
            <a:off x="4581525" y="4819650"/>
            <a:ext cx="30861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5238"/>
          </a:bodyPr>
          <a:lstStyle xmlns:a="http://schemas.openxmlformats.org/drawingml/2006/main"/>
          <a:p xmlns:a="http://schemas.openxmlformats.org/drawingml/2006/main">
            <a:pPr algn="l">
              <a:buNone/>
              <a:defRPr sz="1575" b="1">
                <a:solidFill>
                  <a:srgbClr val="18201C"/>
                </a:solidFill>
                <a:latin typeface="Yu Gothic"/>
                <a:ea typeface="Yu Gothic"/>
                <a:cs typeface="Yu Gothic"/>
              </a:defRPr>
            </a:pPr>
            <a:r>
              <a:rPr sz="1575" b="1">
                <a:solidFill>
                  <a:srgbClr val="18201C"/>
                </a:solidFill>
                <a:latin typeface="Yu Gothic"/>
                <a:ea typeface="Yu Gothic"/>
                <a:cs typeface="Yu Gothic"/>
              </a:rPr>
              <a:t>標高・地形・水辺・開放度</a:t>
            </a:r>
          </a:p>
        </p:txBody>
      </p:sp>
      <p:sp>
        <p:nvSpPr>
          <p:cNvPr id="27" name="s13-item-5-panel">
            <a:extLst xmlns:a="http://schemas.openxmlformats.org/drawingml/2006/main">
              <a:ext uri="{FF2B5EF4-FFF2-40B4-BE49-F238E27FC236}">
                <a16:creationId xmlns:a16="http://schemas.microsoft.com/office/drawing/2014/main" id="{CC4AECD1-F570-40BD-A834-C9E3A5607C4B}"/>
              </a:ext>
            </a:extLst>
          </p:cNvPr>
          <p:cNvSpPr>
            <a:spLocks xmlns:a="http://schemas.openxmlformats.org/drawingml/2006/main" noGrp="1"/>
          </p:cNvSpPr>
          <p:nvPr/>
        </p:nvSpPr>
        <p:spPr>
          <a:xfrm xmlns:a="http://schemas.openxmlformats.org/drawingml/2006/main">
            <a:off x="8191500" y="4152900"/>
            <a:ext cx="3524250" cy="1047750"/>
          </a:xfrm>
          <a:prstGeom xmlns:a="http://schemas.openxmlformats.org/drawingml/2006/main" prst="roundRect">
            <a:avLst>
              <a:gd name="adj" fmla="val 14545"/>
            </a:avLst>
          </a:prstGeom>
          <a:solidFill xmlns:a="http://schemas.openxmlformats.org/drawingml/2006/main">
            <a:srgbClr val="EDF5F7"/>
          </a:solidFill>
          <a:ln xmlns:a="http://schemas.openxmlformats.org/drawingml/2006/main" w="11430">
            <a:solidFill>
              <a:srgbClr val="DDE2DE"/>
            </a:solidFill>
            <a:prstDash val="solid"/>
          </a:ln>
        </p:spPr>
      </p:sp>
      <p:sp>
        <p:nvSpPr>
          <p:cNvPr id="28" name="s13-item-5-accent">
            <a:extLst xmlns:a="http://schemas.openxmlformats.org/drawingml/2006/main">
              <a:ext uri="{FF2B5EF4-FFF2-40B4-BE49-F238E27FC236}">
                <a16:creationId xmlns:a16="http://schemas.microsoft.com/office/drawing/2014/main" id="{1155C5CD-8292-4C2F-B281-59A748256888}"/>
              </a:ext>
            </a:extLst>
          </p:cNvPr>
          <p:cNvSpPr>
            <a:spLocks xmlns:a="http://schemas.openxmlformats.org/drawingml/2006/main" noGrp="1"/>
          </p:cNvSpPr>
          <p:nvPr/>
        </p:nvSpPr>
        <p:spPr>
          <a:xfrm xmlns:a="http://schemas.openxmlformats.org/drawingml/2006/main">
            <a:off x="8191500" y="4152900"/>
            <a:ext cx="76200" cy="1047750"/>
          </a:xfrm>
          <a:prstGeom xmlns:a="http://schemas.openxmlformats.org/drawingml/2006/main" prst="rect">
            <a:avLst/>
          </a:prstGeom>
          <a:solidFill xmlns:a="http://schemas.openxmlformats.org/drawingml/2006/main">
            <a:srgbClr val="B48D30"/>
          </a:solidFill>
          <a:ln xmlns:a="http://schemas.openxmlformats.org/drawingml/2006/main" w="0">
            <a:solidFill>
              <a:srgbClr val="B48D30"/>
            </a:solidFill>
            <a:prstDash val="solid"/>
          </a:ln>
        </p:spPr>
      </p:sp>
      <p:sp>
        <p:nvSpPr>
          <p:cNvPr id="29" name="s13-item-5-title">
            <a:extLst xmlns:a="http://schemas.openxmlformats.org/drawingml/2006/main">
              <a:ext uri="{FF2B5EF4-FFF2-40B4-BE49-F238E27FC236}">
                <a16:creationId xmlns:a16="http://schemas.microsoft.com/office/drawing/2014/main" id="{8215DEF0-BAE2-4D9F-B85A-EEB0629EA209}"/>
              </a:ext>
            </a:extLst>
          </p:cNvPr>
          <p:cNvSpPr>
            <a:spLocks xmlns:a="http://schemas.openxmlformats.org/drawingml/2006/main" noGrp="1"/>
          </p:cNvSpPr>
          <p:nvPr/>
        </p:nvSpPr>
        <p:spPr>
          <a:xfrm xmlns:a="http://schemas.openxmlformats.org/drawingml/2006/main">
            <a:off x="8439150" y="4305300"/>
            <a:ext cx="30861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75" b="1">
                <a:solidFill>
                  <a:srgbClr val="B48D30"/>
                </a:solidFill>
                <a:latin typeface="Yu Gothic"/>
                <a:ea typeface="Yu Gothic"/>
                <a:cs typeface="Yu Gothic"/>
              </a:defRPr>
            </a:pPr>
            <a:r>
              <a:rPr sz="1875" b="1">
                <a:solidFill>
                  <a:srgbClr val="B48D30"/>
                </a:solidFill>
                <a:latin typeface="Yu Gothic"/>
                <a:ea typeface="Yu Gothic"/>
                <a:cs typeface="Yu Gothic"/>
              </a:rPr>
              <a:t>身体反応</a:t>
            </a:r>
          </a:p>
        </p:txBody>
      </p:sp>
      <p:sp>
        <p:nvSpPr>
          <p:cNvPr id="30" name="s13-item-5-body">
            <a:extLst xmlns:a="http://schemas.openxmlformats.org/drawingml/2006/main">
              <a:ext uri="{FF2B5EF4-FFF2-40B4-BE49-F238E27FC236}">
                <a16:creationId xmlns:a16="http://schemas.microsoft.com/office/drawing/2014/main" id="{D1E5F381-D3C7-474B-BD10-FC09369CF305}"/>
              </a:ext>
            </a:extLst>
          </p:cNvPr>
          <p:cNvSpPr>
            <a:spLocks xmlns:a="http://schemas.openxmlformats.org/drawingml/2006/main" noGrp="1"/>
          </p:cNvSpPr>
          <p:nvPr/>
        </p:nvSpPr>
        <p:spPr>
          <a:xfrm xmlns:a="http://schemas.openxmlformats.org/drawingml/2006/main">
            <a:off x="8439150" y="4819650"/>
            <a:ext cx="30861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5238"/>
          </a:bodyPr>
          <a:lstStyle xmlns:a="http://schemas.openxmlformats.org/drawingml/2006/main"/>
          <a:p xmlns:a="http://schemas.openxmlformats.org/drawingml/2006/main">
            <a:pPr algn="l">
              <a:buNone/>
              <a:defRPr sz="1575" b="1">
                <a:solidFill>
                  <a:srgbClr val="18201C"/>
                </a:solidFill>
                <a:latin typeface="Yu Gothic"/>
                <a:ea typeface="Yu Gothic"/>
                <a:cs typeface="Yu Gothic"/>
              </a:defRPr>
            </a:pPr>
            <a:r>
              <a:rPr sz="1575" b="1">
                <a:solidFill>
                  <a:srgbClr val="18201C"/>
                </a:solidFill>
                <a:latin typeface="Yu Gothic"/>
                <a:ea typeface="Yu Gothic"/>
                <a:cs typeface="Yu Gothic"/>
              </a:rPr>
              <a:t>心拍・呼吸・脳波・主観</a:t>
            </a:r>
          </a:p>
        </p:txBody>
      </p:sp>
      <p:sp>
        <p:nvSpPr>
          <p:cNvPr id="31" name="s13-note">
            <a:extLst xmlns:a="http://schemas.openxmlformats.org/drawingml/2006/main">
              <a:ext uri="{FF2B5EF4-FFF2-40B4-BE49-F238E27FC236}">
                <a16:creationId xmlns:a16="http://schemas.microsoft.com/office/drawing/2014/main" id="{676DFDEF-B2E3-4A4A-8314-C2FC7161EF61}"/>
              </a:ext>
            </a:extLst>
          </p:cNvPr>
          <p:cNvSpPr>
            <a:spLocks xmlns:a="http://schemas.openxmlformats.org/drawingml/2006/main" noGrp="1"/>
          </p:cNvSpPr>
          <p:nvPr/>
        </p:nvSpPr>
        <p:spPr>
          <a:xfrm xmlns:a="http://schemas.openxmlformats.org/drawingml/2006/main">
            <a:off x="1143000" y="5448300"/>
            <a:ext cx="99060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buNone/>
              <a:defRPr sz="1725" b="1">
                <a:solidFill>
                  <a:srgbClr val="57615B"/>
                </a:solidFill>
                <a:latin typeface="Yu Gothic"/>
                <a:ea typeface="Yu Gothic"/>
                <a:cs typeface="Yu Gothic"/>
              </a:defRPr>
            </a:pPr>
            <a:r>
              <a:rPr sz="1725" b="1">
                <a:solidFill>
                  <a:srgbClr val="57615B"/>
                </a:solidFill>
                <a:latin typeface="Yu Gothic"/>
                <a:ea typeface="Yu Gothic"/>
                <a:cs typeface="Yu Gothic"/>
              </a:rPr>
              <a:t>光・音・空気・香り・場所・身体反応を、共通の記録項目としてそろえる。</a:t>
            </a:r>
          </a:p>
        </p:txBody>
      </p:sp>
    </p:spTree>
    <p:extLst>
      <p:ext uri="{BB962C8B-B14F-4D97-AF65-F5344CB8AC3E}">
        <p14:creationId xmlns:p14="http://schemas.microsoft.com/office/powerpoint/2010/main" val="842354727"/>
      </p:ext>
    </p:extLst>
  </p:cSld>
</p:sld>
</file>

<file path=ppt/slides/slide1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0" name="eyebrow-14">
            <a:extLst xmlns:a="http://schemas.openxmlformats.org/drawingml/2006/main">
              <a:ext uri="{FF2B5EF4-FFF2-40B4-BE49-F238E27FC236}">
                <a16:creationId xmlns:a16="http://schemas.microsoft.com/office/drawing/2014/main" id="{1B71DE70-3907-4F4E-A9FE-C599CBF649C1}"/>
              </a:ext>
            </a:extLst>
          </p:cNvPr>
          <p:cNvSpPr>
            <a:spLocks xmlns:a="http://schemas.openxmlformats.org/drawingml/2006/main" noGrp="1"/>
          </p:cNvSpPr>
          <p:nvPr/>
        </p:nvSpPr>
        <p:spPr>
          <a:xfrm xmlns:a="http://schemas.openxmlformats.org/drawingml/2006/main">
            <a:off x="400050" y="238125"/>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275" b="1">
                <a:solidFill>
                  <a:srgbClr val="1F5B45"/>
                </a:solidFill>
                <a:latin typeface="Yu Gothic"/>
                <a:ea typeface="Yu Gothic"/>
                <a:cs typeface="Yu Gothic"/>
              </a:defRPr>
            </a:pPr>
            <a:r>
              <a:rPr sz="1275" b="1">
                <a:solidFill>
                  <a:srgbClr val="1F5B45"/>
                </a:solidFill>
                <a:latin typeface="Yu Gothic"/>
                <a:ea typeface="Yu Gothic"/>
                <a:cs typeface="Yu Gothic"/>
              </a:rPr>
              <a:t>森林浴を中核とする継続的未病ケア</a:t>
            </a:r>
          </a:p>
        </p:txBody>
      </p:sp>
      <p:sp>
        <p:nvSpPr>
          <p:cNvPr id="2" name="title-14">
            <a:extLst xmlns:a="http://schemas.openxmlformats.org/drawingml/2006/main">
              <a:ext uri="{FF2B5EF4-FFF2-40B4-BE49-F238E27FC236}">
                <a16:creationId xmlns:a16="http://schemas.microsoft.com/office/drawing/2014/main" id="{89893552-6A10-4699-B64A-1AE10F0121CF}"/>
              </a:ext>
            </a:extLst>
          </p:cNvPr>
          <p:cNvSpPr>
            <a:spLocks xmlns:a="http://schemas.openxmlformats.org/drawingml/2006/main" noGrp="1"/>
          </p:cNvSpPr>
          <p:nvPr/>
        </p:nvSpPr>
        <p:spPr>
          <a:xfrm xmlns:a="http://schemas.openxmlformats.org/drawingml/2006/main">
            <a:off x="400050" y="514350"/>
            <a:ext cx="113919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3300" b="1">
                <a:solidFill>
                  <a:srgbClr val="18201C"/>
                </a:solidFill>
                <a:latin typeface="Yu Gothic"/>
                <a:ea typeface="Yu Gothic"/>
                <a:cs typeface="Yu Gothic"/>
              </a:defRPr>
            </a:pPr>
            <a:r>
              <a:rPr sz="3300" b="1">
                <a:solidFill>
                  <a:srgbClr val="18201C"/>
                </a:solidFill>
                <a:latin typeface="Yu Gothic"/>
                <a:ea typeface="Yu Gothic"/>
                <a:cs typeface="Yu Gothic"/>
              </a:rPr>
              <a:t>温泉浴：温熱・水・休養を重ねる回復支援</a:t>
            </a:r>
          </a:p>
        </p:txBody>
      </p:sp>
      <p:sp>
        <p:nvSpPr>
          <p:cNvPr id="3" name="footer-rule-14">
            <a:extLst xmlns:a="http://schemas.openxmlformats.org/drawingml/2006/main">
              <a:ext uri="{FF2B5EF4-FFF2-40B4-BE49-F238E27FC236}">
                <a16:creationId xmlns:a16="http://schemas.microsoft.com/office/drawing/2014/main" id="{38A94B6F-6CFA-43B9-8E99-DDCEC2E2608F}"/>
              </a:ext>
            </a:extLst>
          </p:cNvPr>
          <p:cNvSpPr>
            <a:spLocks xmlns:a="http://schemas.openxmlformats.org/drawingml/2006/main" noGrp="1"/>
          </p:cNvSpPr>
          <p:nvPr/>
        </p:nvSpPr>
        <p:spPr>
          <a:xfrm xmlns:a="http://schemas.openxmlformats.org/drawingml/2006/main">
            <a:off x="400050" y="6305550"/>
            <a:ext cx="11391900" cy="0"/>
          </a:xfrm>
          <a:prstGeom xmlns:a="http://schemas.openxmlformats.org/drawingml/2006/main" prst="line">
            <a:avLst/>
          </a:prstGeom>
          <a:noFill xmlns:a="http://schemas.openxmlformats.org/drawingml/2006/main"/>
          <a:ln xmlns:a="http://schemas.openxmlformats.org/drawingml/2006/main" w="9525">
            <a:solidFill>
              <a:srgbClr val="D3D9D5"/>
            </a:solidFill>
            <a:prstDash val="solid"/>
          </a:ln>
        </p:spPr>
      </p:sp>
      <p:sp>
        <p:nvSpPr>
          <p:cNvPr id="4" name="footer-author-14">
            <a:extLst xmlns:a="http://schemas.openxmlformats.org/drawingml/2006/main">
              <a:ext uri="{FF2B5EF4-FFF2-40B4-BE49-F238E27FC236}">
                <a16:creationId xmlns:a16="http://schemas.microsoft.com/office/drawing/2014/main" id="{14AC8D03-4AFE-47FD-BA6F-5249C00F65E9}"/>
              </a:ext>
            </a:extLst>
          </p:cNvPr>
          <p:cNvSpPr>
            <a:spLocks xmlns:a="http://schemas.openxmlformats.org/drawingml/2006/main" noGrp="1"/>
          </p:cNvSpPr>
          <p:nvPr/>
        </p:nvSpPr>
        <p:spPr>
          <a:xfrm xmlns:a="http://schemas.openxmlformats.org/drawingml/2006/main">
            <a:off x="400050" y="6391275"/>
            <a:ext cx="809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一般社団法人国際審査員連盟　石原美惠子</a:t>
            </a:r>
          </a:p>
        </p:txBody>
      </p:sp>
      <p:sp>
        <p:nvSpPr>
          <p:cNvPr id="5" name="footer-number-14">
            <a:extLst xmlns:a="http://schemas.openxmlformats.org/drawingml/2006/main">
              <a:ext uri="{FF2B5EF4-FFF2-40B4-BE49-F238E27FC236}">
                <a16:creationId xmlns:a16="http://schemas.microsoft.com/office/drawing/2014/main" id="{F9B6725D-12A8-4771-8A93-93447731B67B}"/>
              </a:ext>
            </a:extLst>
          </p:cNvPr>
          <p:cNvSpPr>
            <a:spLocks xmlns:a="http://schemas.openxmlformats.org/drawingml/2006/main" noGrp="1"/>
          </p:cNvSpPr>
          <p:nvPr/>
        </p:nvSpPr>
        <p:spPr>
          <a:xfrm xmlns:a="http://schemas.openxmlformats.org/drawingml/2006/main">
            <a:off x="11239500" y="6391275"/>
            <a:ext cx="5524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14</a:t>
            </a:r>
          </a:p>
        </p:txBody>
      </p:sp>
      <p:sp>
        <p:nvSpPr>
          <p:cNvPr id="6" name="s14-card-1-panel">
            <a:extLst xmlns:a="http://schemas.openxmlformats.org/drawingml/2006/main">
              <a:ext uri="{FF2B5EF4-FFF2-40B4-BE49-F238E27FC236}">
                <a16:creationId xmlns:a16="http://schemas.microsoft.com/office/drawing/2014/main" id="{461E965A-B47A-4A27-9F4E-8EA5B1857AF7}"/>
              </a:ext>
            </a:extLst>
          </p:cNvPr>
          <p:cNvSpPr>
            <a:spLocks xmlns:a="http://schemas.openxmlformats.org/drawingml/2006/main" noGrp="1"/>
          </p:cNvSpPr>
          <p:nvPr/>
        </p:nvSpPr>
        <p:spPr>
          <a:xfrm xmlns:a="http://schemas.openxmlformats.org/drawingml/2006/main">
            <a:off x="400050" y="1762125"/>
            <a:ext cx="3632200" cy="3190875"/>
          </a:xfrm>
          <a:prstGeom xmlns:a="http://schemas.openxmlformats.org/drawingml/2006/main" prst="roundRect">
            <a:avLst>
              <a:gd name="adj" fmla="val 4776"/>
            </a:avLst>
          </a:prstGeom>
          <a:solidFill xmlns:a="http://schemas.openxmlformats.org/drawingml/2006/main">
            <a:srgbClr val="EDF5F7"/>
          </a:solidFill>
          <a:ln xmlns:a="http://schemas.openxmlformats.org/drawingml/2006/main" w="11430">
            <a:solidFill>
              <a:srgbClr val="DDE2DE"/>
            </a:solidFill>
            <a:prstDash val="solid"/>
          </a:ln>
        </p:spPr>
      </p:sp>
      <p:sp>
        <p:nvSpPr>
          <p:cNvPr id="7" name="s14-card-1-accent">
            <a:extLst xmlns:a="http://schemas.openxmlformats.org/drawingml/2006/main">
              <a:ext uri="{FF2B5EF4-FFF2-40B4-BE49-F238E27FC236}">
                <a16:creationId xmlns:a16="http://schemas.microsoft.com/office/drawing/2014/main" id="{0B245EB2-7CDA-4C0C-B922-2CB21A56EFD3}"/>
              </a:ext>
            </a:extLst>
          </p:cNvPr>
          <p:cNvSpPr>
            <a:spLocks xmlns:a="http://schemas.openxmlformats.org/drawingml/2006/main" noGrp="1"/>
          </p:cNvSpPr>
          <p:nvPr/>
        </p:nvSpPr>
        <p:spPr>
          <a:xfrm xmlns:a="http://schemas.openxmlformats.org/drawingml/2006/main">
            <a:off x="400050" y="1762125"/>
            <a:ext cx="76200" cy="3190875"/>
          </a:xfrm>
          <a:prstGeom xmlns:a="http://schemas.openxmlformats.org/drawingml/2006/main" prst="rect">
            <a:avLst/>
          </a:prstGeom>
          <a:solidFill xmlns:a="http://schemas.openxmlformats.org/drawingml/2006/main">
            <a:srgbClr val="4E8D99"/>
          </a:solidFill>
          <a:ln xmlns:a="http://schemas.openxmlformats.org/drawingml/2006/main" w="0">
            <a:solidFill>
              <a:srgbClr val="4E8D99"/>
            </a:solidFill>
            <a:prstDash val="solid"/>
          </a:ln>
        </p:spPr>
      </p:sp>
      <p:sp>
        <p:nvSpPr>
          <p:cNvPr id="8" name="s14-card-1-title">
            <a:extLst xmlns:a="http://schemas.openxmlformats.org/drawingml/2006/main">
              <a:ext uri="{FF2B5EF4-FFF2-40B4-BE49-F238E27FC236}">
                <a16:creationId xmlns:a16="http://schemas.microsoft.com/office/drawing/2014/main" id="{E7370C29-CFFE-4128-9BC7-6FA23BDBDEB1}"/>
              </a:ext>
            </a:extLst>
          </p:cNvPr>
          <p:cNvSpPr>
            <a:spLocks xmlns:a="http://schemas.openxmlformats.org/drawingml/2006/main" noGrp="1"/>
          </p:cNvSpPr>
          <p:nvPr/>
        </p:nvSpPr>
        <p:spPr>
          <a:xfrm xmlns:a="http://schemas.openxmlformats.org/drawingml/2006/main">
            <a:off x="647700" y="1914525"/>
            <a:ext cx="31940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4E8D99"/>
                </a:solidFill>
                <a:latin typeface="Yu Gothic"/>
                <a:ea typeface="Yu Gothic"/>
                <a:cs typeface="Yu Gothic"/>
              </a:defRPr>
            </a:pPr>
            <a:r>
              <a:rPr sz="2025" b="1">
                <a:solidFill>
                  <a:srgbClr val="4E8D99"/>
                </a:solidFill>
                <a:latin typeface="Yu Gothic"/>
                <a:ea typeface="Yu Gothic"/>
                <a:cs typeface="Yu Gothic"/>
              </a:rPr>
              <a:t>物理作用</a:t>
            </a:r>
          </a:p>
        </p:txBody>
      </p:sp>
      <p:sp>
        <p:nvSpPr>
          <p:cNvPr id="9" name="s14-card-1-body">
            <a:extLst xmlns:a="http://schemas.openxmlformats.org/drawingml/2006/main">
              <a:ext uri="{FF2B5EF4-FFF2-40B4-BE49-F238E27FC236}">
                <a16:creationId xmlns:a16="http://schemas.microsoft.com/office/drawing/2014/main" id="{5BAA79AD-48AE-4382-8DC9-6090CC436A2A}"/>
              </a:ext>
            </a:extLst>
          </p:cNvPr>
          <p:cNvSpPr>
            <a:spLocks xmlns:a="http://schemas.openxmlformats.org/drawingml/2006/main" noGrp="1"/>
          </p:cNvSpPr>
          <p:nvPr/>
        </p:nvSpPr>
        <p:spPr>
          <a:xfrm xmlns:a="http://schemas.openxmlformats.org/drawingml/2006/main">
            <a:off x="647700" y="2428875"/>
            <a:ext cx="3194050" cy="23717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75" b="1">
                <a:solidFill>
                  <a:srgbClr val="18201C"/>
                </a:solidFill>
                <a:latin typeface="Yu Gothic"/>
                <a:ea typeface="Yu Gothic"/>
                <a:cs typeface="Yu Gothic"/>
              </a:defRPr>
            </a:pPr>
            <a:r>
              <a:rPr sz="1875" b="1">
                <a:solidFill>
                  <a:srgbClr val="18201C"/>
                </a:solidFill>
                <a:latin typeface="Yu Gothic"/>
                <a:ea typeface="Yu Gothic"/>
                <a:cs typeface="Yu Gothic"/>
              </a:rPr>
              <a:t>温熱</a:t>
            </a:r>
          </a:p>
          <a:p xmlns:a="http://schemas.openxmlformats.org/drawingml/2006/main">
            <a:pPr algn="l">
              <a:buNone/>
              <a:defRPr sz="1875" b="1">
                <a:solidFill>
                  <a:srgbClr val="18201C"/>
                </a:solidFill>
                <a:latin typeface="Yu Gothic"/>
                <a:ea typeface="Yu Gothic"/>
                <a:cs typeface="Yu Gothic"/>
              </a:defRPr>
            </a:pPr>
            <a:r>
              <a:rPr sz="1875" b="1">
                <a:solidFill>
                  <a:srgbClr val="18201C"/>
                </a:solidFill>
                <a:latin typeface="Yu Gothic"/>
                <a:ea typeface="Yu Gothic"/>
                <a:cs typeface="Yu Gothic"/>
              </a:rPr>
              <a:t>浮力</a:t>
            </a:r>
          </a:p>
          <a:p xmlns:a="http://schemas.openxmlformats.org/drawingml/2006/main">
            <a:pPr algn="l">
              <a:buNone/>
              <a:defRPr sz="1875" b="1">
                <a:solidFill>
                  <a:srgbClr val="18201C"/>
                </a:solidFill>
                <a:latin typeface="Yu Gothic"/>
                <a:ea typeface="Yu Gothic"/>
                <a:cs typeface="Yu Gothic"/>
              </a:defRPr>
            </a:pPr>
            <a:r>
              <a:rPr sz="1875" b="1">
                <a:solidFill>
                  <a:srgbClr val="18201C"/>
                </a:solidFill>
                <a:latin typeface="Yu Gothic"/>
                <a:ea typeface="Yu Gothic"/>
                <a:cs typeface="Yu Gothic"/>
              </a:rPr>
              <a:t>静水圧</a:t>
            </a:r>
          </a:p>
          <a:p xmlns:a="http://schemas.openxmlformats.org/drawingml/2006/main">
            <a:pPr algn="l">
              <a:buNone/>
              <a:defRPr sz="1875" b="1">
                <a:solidFill>
                  <a:srgbClr val="18201C"/>
                </a:solidFill>
                <a:latin typeface="Yu Gothic"/>
                <a:ea typeface="Yu Gothic"/>
                <a:cs typeface="Yu Gothic"/>
              </a:defRPr>
            </a:pPr>
            <a:r>
              <a:rPr sz="1875" b="1">
                <a:solidFill>
                  <a:srgbClr val="18201C"/>
                </a:solidFill>
                <a:latin typeface="Yu Gothic"/>
                <a:ea typeface="Yu Gothic"/>
                <a:cs typeface="Yu Gothic"/>
              </a:rPr>
              <a:t>身体の軽さと休息感</a:t>
            </a:r>
          </a:p>
        </p:txBody>
      </p:sp>
      <p:sp>
        <p:nvSpPr>
          <p:cNvPr id="10" name="s14-card-2-panel">
            <a:extLst xmlns:a="http://schemas.openxmlformats.org/drawingml/2006/main">
              <a:ext uri="{FF2B5EF4-FFF2-40B4-BE49-F238E27FC236}">
                <a16:creationId xmlns:a16="http://schemas.microsoft.com/office/drawing/2014/main" id="{744C0A47-4912-4391-B1C1-EA1FA0184877}"/>
              </a:ext>
            </a:extLst>
          </p:cNvPr>
          <p:cNvSpPr>
            <a:spLocks xmlns:a="http://schemas.openxmlformats.org/drawingml/2006/main" noGrp="1"/>
          </p:cNvSpPr>
          <p:nvPr/>
        </p:nvSpPr>
        <p:spPr>
          <a:xfrm xmlns:a="http://schemas.openxmlformats.org/drawingml/2006/main">
            <a:off x="4279900" y="1762125"/>
            <a:ext cx="3632200" cy="3190875"/>
          </a:xfrm>
          <a:prstGeom xmlns:a="http://schemas.openxmlformats.org/drawingml/2006/main" prst="roundRect">
            <a:avLst>
              <a:gd name="adj" fmla="val 4776"/>
            </a:avLst>
          </a:prstGeom>
          <a:solidFill xmlns:a="http://schemas.openxmlformats.org/drawingml/2006/main">
            <a:srgbClr val="DDEBE3"/>
          </a:solidFill>
          <a:ln xmlns:a="http://schemas.openxmlformats.org/drawingml/2006/main" w="11430">
            <a:solidFill>
              <a:srgbClr val="DDE2DE"/>
            </a:solidFill>
            <a:prstDash val="solid"/>
          </a:ln>
        </p:spPr>
      </p:sp>
      <p:sp>
        <p:nvSpPr>
          <p:cNvPr id="11" name="s14-card-2-accent">
            <a:extLst xmlns:a="http://schemas.openxmlformats.org/drawingml/2006/main">
              <a:ext uri="{FF2B5EF4-FFF2-40B4-BE49-F238E27FC236}">
                <a16:creationId xmlns:a16="http://schemas.microsoft.com/office/drawing/2014/main" id="{F6ED193B-4A22-4774-9498-B38B73ACEFF2}"/>
              </a:ext>
            </a:extLst>
          </p:cNvPr>
          <p:cNvSpPr>
            <a:spLocks xmlns:a="http://schemas.openxmlformats.org/drawingml/2006/main" noGrp="1"/>
          </p:cNvSpPr>
          <p:nvPr/>
        </p:nvSpPr>
        <p:spPr>
          <a:xfrm xmlns:a="http://schemas.openxmlformats.org/drawingml/2006/main">
            <a:off x="4279900" y="1762125"/>
            <a:ext cx="76200" cy="3190875"/>
          </a:xfrm>
          <a:prstGeom xmlns:a="http://schemas.openxmlformats.org/drawingml/2006/main" prst="rect">
            <a:avLst/>
          </a:prstGeom>
          <a:solidFill xmlns:a="http://schemas.openxmlformats.org/drawingml/2006/main">
            <a:srgbClr val="1F5B45"/>
          </a:solidFill>
          <a:ln xmlns:a="http://schemas.openxmlformats.org/drawingml/2006/main" w="0">
            <a:solidFill>
              <a:srgbClr val="1F5B45"/>
            </a:solidFill>
            <a:prstDash val="solid"/>
          </a:ln>
        </p:spPr>
      </p:sp>
      <p:sp>
        <p:nvSpPr>
          <p:cNvPr id="12" name="s14-card-2-title">
            <a:extLst xmlns:a="http://schemas.openxmlformats.org/drawingml/2006/main">
              <a:ext uri="{FF2B5EF4-FFF2-40B4-BE49-F238E27FC236}">
                <a16:creationId xmlns:a16="http://schemas.microsoft.com/office/drawing/2014/main" id="{F6997084-65F2-4B13-B9D3-364F80BEE95C}"/>
              </a:ext>
            </a:extLst>
          </p:cNvPr>
          <p:cNvSpPr>
            <a:spLocks xmlns:a="http://schemas.openxmlformats.org/drawingml/2006/main" noGrp="1"/>
          </p:cNvSpPr>
          <p:nvPr/>
        </p:nvSpPr>
        <p:spPr>
          <a:xfrm xmlns:a="http://schemas.openxmlformats.org/drawingml/2006/main">
            <a:off x="4527550" y="1914525"/>
            <a:ext cx="31940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1F5B45"/>
                </a:solidFill>
                <a:latin typeface="Yu Gothic"/>
                <a:ea typeface="Yu Gothic"/>
                <a:cs typeface="Yu Gothic"/>
              </a:defRPr>
            </a:pPr>
            <a:r>
              <a:rPr sz="2025" b="1">
                <a:solidFill>
                  <a:srgbClr val="1F5B45"/>
                </a:solidFill>
                <a:latin typeface="Yu Gothic"/>
                <a:ea typeface="Yu Gothic"/>
                <a:cs typeface="Yu Gothic"/>
              </a:rPr>
              <a:t>環境作用</a:t>
            </a:r>
          </a:p>
        </p:txBody>
      </p:sp>
      <p:sp>
        <p:nvSpPr>
          <p:cNvPr id="13" name="s14-card-2-body">
            <a:extLst xmlns:a="http://schemas.openxmlformats.org/drawingml/2006/main">
              <a:ext uri="{FF2B5EF4-FFF2-40B4-BE49-F238E27FC236}">
                <a16:creationId xmlns:a16="http://schemas.microsoft.com/office/drawing/2014/main" id="{D8016C33-5F9E-479F-874F-F17C2D1AB241}"/>
              </a:ext>
            </a:extLst>
          </p:cNvPr>
          <p:cNvSpPr>
            <a:spLocks xmlns:a="http://schemas.openxmlformats.org/drawingml/2006/main" noGrp="1"/>
          </p:cNvSpPr>
          <p:nvPr/>
        </p:nvSpPr>
        <p:spPr>
          <a:xfrm xmlns:a="http://schemas.openxmlformats.org/drawingml/2006/main">
            <a:off x="4527550" y="2428875"/>
            <a:ext cx="3194050" cy="23717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75" b="1">
                <a:solidFill>
                  <a:srgbClr val="18201C"/>
                </a:solidFill>
                <a:latin typeface="Yu Gothic"/>
                <a:ea typeface="Yu Gothic"/>
                <a:cs typeface="Yu Gothic"/>
              </a:defRPr>
            </a:pPr>
            <a:r>
              <a:rPr sz="1875" b="1">
                <a:solidFill>
                  <a:srgbClr val="18201C"/>
                </a:solidFill>
                <a:latin typeface="Yu Gothic"/>
                <a:ea typeface="Yu Gothic"/>
                <a:cs typeface="Yu Gothic"/>
              </a:rPr>
              <a:t>静かな時間</a:t>
            </a:r>
          </a:p>
          <a:p xmlns:a="http://schemas.openxmlformats.org/drawingml/2006/main">
            <a:pPr algn="l">
              <a:buNone/>
              <a:defRPr sz="1875" b="1">
                <a:solidFill>
                  <a:srgbClr val="18201C"/>
                </a:solidFill>
                <a:latin typeface="Yu Gothic"/>
                <a:ea typeface="Yu Gothic"/>
                <a:cs typeface="Yu Gothic"/>
              </a:defRPr>
            </a:pPr>
            <a:r>
              <a:rPr sz="1875" b="1">
                <a:solidFill>
                  <a:srgbClr val="18201C"/>
                </a:solidFill>
                <a:latin typeface="Yu Gothic"/>
                <a:ea typeface="Yu Gothic"/>
                <a:cs typeface="Yu Gothic"/>
              </a:rPr>
              <a:t>自然景観</a:t>
            </a:r>
          </a:p>
          <a:p xmlns:a="http://schemas.openxmlformats.org/drawingml/2006/main">
            <a:pPr algn="l">
              <a:buNone/>
              <a:defRPr sz="1875" b="1">
                <a:solidFill>
                  <a:srgbClr val="18201C"/>
                </a:solidFill>
                <a:latin typeface="Yu Gothic"/>
                <a:ea typeface="Yu Gothic"/>
                <a:cs typeface="Yu Gothic"/>
              </a:defRPr>
            </a:pPr>
            <a:r>
              <a:rPr sz="1875" b="1">
                <a:solidFill>
                  <a:srgbClr val="18201C"/>
                </a:solidFill>
                <a:latin typeface="Yu Gothic"/>
                <a:ea typeface="Yu Gothic"/>
                <a:cs typeface="Yu Gothic"/>
              </a:rPr>
              <a:t>日常情報から離れる</a:t>
            </a:r>
          </a:p>
          <a:p xmlns:a="http://schemas.openxmlformats.org/drawingml/2006/main">
            <a:pPr algn="l">
              <a:buNone/>
              <a:defRPr sz="1875" b="1">
                <a:solidFill>
                  <a:srgbClr val="18201C"/>
                </a:solidFill>
                <a:latin typeface="Yu Gothic"/>
                <a:ea typeface="Yu Gothic"/>
                <a:cs typeface="Yu Gothic"/>
              </a:defRPr>
            </a:pPr>
            <a:r>
              <a:rPr sz="1875" b="1">
                <a:solidFill>
                  <a:srgbClr val="18201C"/>
                </a:solidFill>
                <a:latin typeface="Yu Gothic"/>
                <a:ea typeface="Yu Gothic"/>
                <a:cs typeface="Yu Gothic"/>
              </a:rPr>
              <a:t>睡眠への準備</a:t>
            </a:r>
          </a:p>
        </p:txBody>
      </p:sp>
      <p:sp>
        <p:nvSpPr>
          <p:cNvPr id="14" name="s14-card-3-panel">
            <a:extLst xmlns:a="http://schemas.openxmlformats.org/drawingml/2006/main">
              <a:ext uri="{FF2B5EF4-FFF2-40B4-BE49-F238E27FC236}">
                <a16:creationId xmlns:a16="http://schemas.microsoft.com/office/drawing/2014/main" id="{1F23311D-8D17-4EC4-B88A-4E72A13A3449}"/>
              </a:ext>
            </a:extLst>
          </p:cNvPr>
          <p:cNvSpPr>
            <a:spLocks xmlns:a="http://schemas.openxmlformats.org/drawingml/2006/main" noGrp="1"/>
          </p:cNvSpPr>
          <p:nvPr/>
        </p:nvSpPr>
        <p:spPr>
          <a:xfrm xmlns:a="http://schemas.openxmlformats.org/drawingml/2006/main">
            <a:off x="8159750" y="1762125"/>
            <a:ext cx="3632200" cy="3190875"/>
          </a:xfrm>
          <a:prstGeom xmlns:a="http://schemas.openxmlformats.org/drawingml/2006/main" prst="roundRect">
            <a:avLst>
              <a:gd name="adj" fmla="val 4776"/>
            </a:avLst>
          </a:prstGeom>
          <a:solidFill xmlns:a="http://schemas.openxmlformats.org/drawingml/2006/main">
            <a:srgbClr val="F7F1E8"/>
          </a:solidFill>
          <a:ln xmlns:a="http://schemas.openxmlformats.org/drawingml/2006/main" w="11430">
            <a:solidFill>
              <a:srgbClr val="DDE2DE"/>
            </a:solidFill>
            <a:prstDash val="solid"/>
          </a:ln>
        </p:spPr>
      </p:sp>
      <p:sp>
        <p:nvSpPr>
          <p:cNvPr id="15" name="s14-card-3-accent">
            <a:extLst xmlns:a="http://schemas.openxmlformats.org/drawingml/2006/main">
              <a:ext uri="{FF2B5EF4-FFF2-40B4-BE49-F238E27FC236}">
                <a16:creationId xmlns:a16="http://schemas.microsoft.com/office/drawing/2014/main" id="{522B507D-DD24-46E7-90BB-DF21BCCEBE67}"/>
              </a:ext>
            </a:extLst>
          </p:cNvPr>
          <p:cNvSpPr>
            <a:spLocks xmlns:a="http://schemas.openxmlformats.org/drawingml/2006/main" noGrp="1"/>
          </p:cNvSpPr>
          <p:nvPr/>
        </p:nvSpPr>
        <p:spPr>
          <a:xfrm xmlns:a="http://schemas.openxmlformats.org/drawingml/2006/main">
            <a:off x="8159750" y="1762125"/>
            <a:ext cx="76200" cy="3190875"/>
          </a:xfrm>
          <a:prstGeom xmlns:a="http://schemas.openxmlformats.org/drawingml/2006/main" prst="rect">
            <a:avLst/>
          </a:prstGeom>
          <a:solidFill xmlns:a="http://schemas.openxmlformats.org/drawingml/2006/main">
            <a:srgbClr val="A96C3D"/>
          </a:solidFill>
          <a:ln xmlns:a="http://schemas.openxmlformats.org/drawingml/2006/main" w="0">
            <a:solidFill>
              <a:srgbClr val="A96C3D"/>
            </a:solidFill>
            <a:prstDash val="solid"/>
          </a:ln>
        </p:spPr>
      </p:sp>
      <p:sp>
        <p:nvSpPr>
          <p:cNvPr id="16" name="s14-card-3-title">
            <a:extLst xmlns:a="http://schemas.openxmlformats.org/drawingml/2006/main">
              <a:ext uri="{FF2B5EF4-FFF2-40B4-BE49-F238E27FC236}">
                <a16:creationId xmlns:a16="http://schemas.microsoft.com/office/drawing/2014/main" id="{A16E8407-8ACC-495D-9BD7-9BB6A9E9A40A}"/>
              </a:ext>
            </a:extLst>
          </p:cNvPr>
          <p:cNvSpPr>
            <a:spLocks xmlns:a="http://schemas.openxmlformats.org/drawingml/2006/main" noGrp="1"/>
          </p:cNvSpPr>
          <p:nvPr/>
        </p:nvSpPr>
        <p:spPr>
          <a:xfrm xmlns:a="http://schemas.openxmlformats.org/drawingml/2006/main">
            <a:off x="8407400" y="1914525"/>
            <a:ext cx="31940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A96C3D"/>
                </a:solidFill>
                <a:latin typeface="Yu Gothic"/>
                <a:ea typeface="Yu Gothic"/>
                <a:cs typeface="Yu Gothic"/>
              </a:defRPr>
            </a:pPr>
            <a:r>
              <a:rPr sz="2025" b="1">
                <a:solidFill>
                  <a:srgbClr val="A96C3D"/>
                </a:solidFill>
                <a:latin typeface="Yu Gothic"/>
                <a:ea typeface="Yu Gothic"/>
                <a:cs typeface="Yu Gothic"/>
              </a:rPr>
              <a:t>泉質の記録</a:t>
            </a:r>
          </a:p>
        </p:txBody>
      </p:sp>
      <p:sp>
        <p:nvSpPr>
          <p:cNvPr id="17" name="s14-card-3-body">
            <a:extLst xmlns:a="http://schemas.openxmlformats.org/drawingml/2006/main">
              <a:ext uri="{FF2B5EF4-FFF2-40B4-BE49-F238E27FC236}">
                <a16:creationId xmlns:a16="http://schemas.microsoft.com/office/drawing/2014/main" id="{66451668-E574-4AEA-8805-4C64BB25770A}"/>
              </a:ext>
            </a:extLst>
          </p:cNvPr>
          <p:cNvSpPr>
            <a:spLocks xmlns:a="http://schemas.openxmlformats.org/drawingml/2006/main" noGrp="1"/>
          </p:cNvSpPr>
          <p:nvPr/>
        </p:nvSpPr>
        <p:spPr>
          <a:xfrm xmlns:a="http://schemas.openxmlformats.org/drawingml/2006/main">
            <a:off x="8407400" y="2428875"/>
            <a:ext cx="3194050" cy="23717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75" b="1">
                <a:solidFill>
                  <a:srgbClr val="18201C"/>
                </a:solidFill>
                <a:latin typeface="Yu Gothic"/>
                <a:ea typeface="Yu Gothic"/>
                <a:cs typeface="Yu Gothic"/>
              </a:defRPr>
            </a:pPr>
            <a:r>
              <a:rPr sz="1875" b="1">
                <a:solidFill>
                  <a:srgbClr val="18201C"/>
                </a:solidFill>
                <a:latin typeface="Yu Gothic"/>
                <a:ea typeface="Yu Gothic"/>
                <a:cs typeface="Yu Gothic"/>
              </a:rPr>
              <a:t>単純温泉・塩化物泉など</a:t>
            </a:r>
          </a:p>
          <a:p xmlns:a="http://schemas.openxmlformats.org/drawingml/2006/main">
            <a:pPr algn="l">
              <a:buNone/>
              <a:defRPr sz="1875" b="1">
                <a:solidFill>
                  <a:srgbClr val="18201C"/>
                </a:solidFill>
                <a:latin typeface="Yu Gothic"/>
                <a:ea typeface="Yu Gothic"/>
                <a:cs typeface="Yu Gothic"/>
              </a:defRPr>
            </a:pPr>
            <a:r>
              <a:rPr sz="1875" b="1">
                <a:solidFill>
                  <a:srgbClr val="18201C"/>
                </a:solidFill>
                <a:latin typeface="Yu Gothic"/>
                <a:ea typeface="Yu Gothic"/>
                <a:cs typeface="Yu Gothic"/>
              </a:rPr>
              <a:t>泉温・pH・溶存物質</a:t>
            </a:r>
          </a:p>
          <a:p xmlns:a="http://schemas.openxmlformats.org/drawingml/2006/main">
            <a:pPr algn="l">
              <a:buNone/>
              <a:defRPr sz="1875" b="1">
                <a:solidFill>
                  <a:srgbClr val="18201C"/>
                </a:solidFill>
                <a:latin typeface="Yu Gothic"/>
                <a:ea typeface="Yu Gothic"/>
                <a:cs typeface="Yu Gothic"/>
              </a:defRPr>
            </a:pPr>
            <a:r>
              <a:rPr sz="1875" b="1">
                <a:solidFill>
                  <a:srgbClr val="18201C"/>
                </a:solidFill>
                <a:latin typeface="Yu Gothic"/>
                <a:ea typeface="Yu Gothic"/>
                <a:cs typeface="Yu Gothic"/>
              </a:rPr>
              <a:t>入浴時間・水温</a:t>
            </a:r>
          </a:p>
        </p:txBody>
      </p:sp>
      <p:sp>
        <p:nvSpPr>
          <p:cNvPr id="18" name="s14-statement">
            <a:extLst xmlns:a="http://schemas.openxmlformats.org/drawingml/2006/main">
              <a:ext uri="{FF2B5EF4-FFF2-40B4-BE49-F238E27FC236}">
                <a16:creationId xmlns:a16="http://schemas.microsoft.com/office/drawing/2014/main" id="{A64E569A-B9C0-49D3-BB2A-837CF6026AE7}"/>
              </a:ext>
            </a:extLst>
          </p:cNvPr>
          <p:cNvSpPr>
            <a:spLocks xmlns:a="http://schemas.openxmlformats.org/drawingml/2006/main" noGrp="1"/>
          </p:cNvSpPr>
          <p:nvPr/>
        </p:nvSpPr>
        <p:spPr>
          <a:xfrm xmlns:a="http://schemas.openxmlformats.org/drawingml/2006/main">
            <a:off x="1000125" y="5286375"/>
            <a:ext cx="10191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950" b="1">
                <a:solidFill>
                  <a:srgbClr val="4E8D99"/>
                </a:solidFill>
                <a:latin typeface="Yu Gothic"/>
                <a:ea typeface="Yu Gothic"/>
                <a:cs typeface="Yu Gothic"/>
              </a:defRPr>
            </a:pPr>
            <a:r>
              <a:rPr sz="1950" b="1">
                <a:solidFill>
                  <a:srgbClr val="4E8D99"/>
                </a:solidFill>
                <a:latin typeface="Yu Gothic"/>
                <a:ea typeface="Yu Gothic"/>
                <a:cs typeface="Yu Gothic"/>
              </a:rPr>
              <a:t>本モデルでは、温泉浴を「回復を支える休養環境」として、条件を標準化して記録する。</a:t>
            </a:r>
          </a:p>
        </p:txBody>
      </p:sp>
      <p:sp>
        <p:nvSpPr>
          <p:cNvPr id="19" name="visible-source-14">
            <a:extLst xmlns:a="http://schemas.openxmlformats.org/drawingml/2006/main">
              <a:ext uri="{FF2B5EF4-FFF2-40B4-BE49-F238E27FC236}">
                <a16:creationId xmlns:a16="http://schemas.microsoft.com/office/drawing/2014/main" id="{144289DC-86BA-4A1C-867B-A69CCC5F9FFD}"/>
              </a:ext>
            </a:extLst>
          </p:cNvPr>
          <p:cNvSpPr>
            <a:spLocks xmlns:a="http://schemas.openxmlformats.org/drawingml/2006/main" noGrp="1"/>
          </p:cNvSpPr>
          <p:nvPr/>
        </p:nvSpPr>
        <p:spPr>
          <a:xfrm xmlns:a="http://schemas.openxmlformats.org/drawingml/2006/main">
            <a:off x="419100" y="6019800"/>
            <a:ext cx="106680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Autofit/>
          </a:bodyPr>
          <a:lstStyle xmlns:a="http://schemas.openxmlformats.org/drawingml/2006/main"/>
          <a:p xmlns:a="http://schemas.openxmlformats.org/drawingml/2006/main">
            <a:pPr algn="l">
              <a:buNone/>
              <a:defRPr sz="750" b="0">
                <a:solidFill>
                  <a:srgbClr val="78827C"/>
                </a:solidFill>
                <a:latin typeface="Yu Gothic"/>
                <a:ea typeface="Yu Gothic"/>
                <a:cs typeface="Yu Gothic"/>
              </a:defRPr>
            </a:pPr>
            <a:r>
              <a:rPr sz="750" b="0">
                <a:solidFill>
                  <a:srgbClr val="78827C"/>
                </a:solidFill>
                <a:latin typeface="Yu Gothic"/>
                <a:ea typeface="Yu Gothic"/>
                <a:cs typeface="Yu Gothic"/>
              </a:rPr>
              <a:t>出典：Takeda et al.（2023）；Antonelli et al.（2024）</a:t>
            </a:r>
          </a:p>
        </p:txBody>
      </p:sp>
    </p:spTree>
    <p:extLst>
      <p:ext uri="{BB962C8B-B14F-4D97-AF65-F5344CB8AC3E}">
        <p14:creationId xmlns:p14="http://schemas.microsoft.com/office/powerpoint/2010/main" val="1501651253"/>
      </p:ext>
    </p:extLst>
  </p:cSld>
</p:sld>
</file>

<file path=ppt/slides/slide15.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9" name="eyebrow-15">
            <a:extLst xmlns:a="http://schemas.openxmlformats.org/drawingml/2006/main">
              <a:ext uri="{FF2B5EF4-FFF2-40B4-BE49-F238E27FC236}">
                <a16:creationId xmlns:a16="http://schemas.microsoft.com/office/drawing/2014/main" id="{78F5FE58-8161-4A60-8717-7F2872B98AD6}"/>
              </a:ext>
            </a:extLst>
          </p:cNvPr>
          <p:cNvSpPr>
            <a:spLocks xmlns:a="http://schemas.openxmlformats.org/drawingml/2006/main" noGrp="1"/>
          </p:cNvSpPr>
          <p:nvPr/>
        </p:nvSpPr>
        <p:spPr>
          <a:xfrm xmlns:a="http://schemas.openxmlformats.org/drawingml/2006/main">
            <a:off x="400050" y="238125"/>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275" b="1">
                <a:solidFill>
                  <a:srgbClr val="1F5B45"/>
                </a:solidFill>
                <a:latin typeface="Yu Gothic"/>
                <a:ea typeface="Yu Gothic"/>
                <a:cs typeface="Yu Gothic"/>
              </a:defRPr>
            </a:pPr>
            <a:r>
              <a:rPr sz="1275" b="1">
                <a:solidFill>
                  <a:srgbClr val="1F5B45"/>
                </a:solidFill>
                <a:latin typeface="Yu Gothic"/>
                <a:ea typeface="Yu Gothic"/>
                <a:cs typeface="Yu Gothic"/>
              </a:rPr>
              <a:t>森林浴を中核とする継続的未病ケア</a:t>
            </a:r>
          </a:p>
        </p:txBody>
      </p:sp>
      <p:sp>
        <p:nvSpPr>
          <p:cNvPr id="2" name="title-15">
            <a:extLst xmlns:a="http://schemas.openxmlformats.org/drawingml/2006/main">
              <a:ext uri="{FF2B5EF4-FFF2-40B4-BE49-F238E27FC236}">
                <a16:creationId xmlns:a16="http://schemas.microsoft.com/office/drawing/2014/main" id="{B168D084-1872-4164-A86E-DB0FB50D2F02}"/>
              </a:ext>
            </a:extLst>
          </p:cNvPr>
          <p:cNvSpPr>
            <a:spLocks xmlns:a="http://schemas.openxmlformats.org/drawingml/2006/main" noGrp="1"/>
          </p:cNvSpPr>
          <p:nvPr/>
        </p:nvSpPr>
        <p:spPr>
          <a:xfrm xmlns:a="http://schemas.openxmlformats.org/drawingml/2006/main">
            <a:off x="400050" y="514350"/>
            <a:ext cx="113919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3300" b="1">
                <a:solidFill>
                  <a:srgbClr val="18201C"/>
                </a:solidFill>
                <a:latin typeface="Yu Gothic"/>
                <a:ea typeface="Yu Gothic"/>
                <a:cs typeface="Yu Gothic"/>
              </a:defRPr>
            </a:pPr>
            <a:r>
              <a:rPr sz="3300" b="1">
                <a:solidFill>
                  <a:srgbClr val="18201C"/>
                </a:solidFill>
                <a:latin typeface="Yu Gothic"/>
                <a:ea typeface="Yu Gothic"/>
                <a:cs typeface="Yu Gothic"/>
              </a:rPr>
              <a:t>提案する継続的未病ケアモデル</a:t>
            </a:r>
          </a:p>
        </p:txBody>
      </p:sp>
      <p:sp>
        <p:nvSpPr>
          <p:cNvPr id="3" name="footer-rule-15">
            <a:extLst xmlns:a="http://schemas.openxmlformats.org/drawingml/2006/main">
              <a:ext uri="{FF2B5EF4-FFF2-40B4-BE49-F238E27FC236}">
                <a16:creationId xmlns:a16="http://schemas.microsoft.com/office/drawing/2014/main" id="{E2572054-3CC6-4D3E-8F62-953128AD72A6}"/>
              </a:ext>
            </a:extLst>
          </p:cNvPr>
          <p:cNvSpPr>
            <a:spLocks xmlns:a="http://schemas.openxmlformats.org/drawingml/2006/main" noGrp="1"/>
          </p:cNvSpPr>
          <p:nvPr/>
        </p:nvSpPr>
        <p:spPr>
          <a:xfrm xmlns:a="http://schemas.openxmlformats.org/drawingml/2006/main">
            <a:off x="400050" y="6305550"/>
            <a:ext cx="11391900" cy="0"/>
          </a:xfrm>
          <a:prstGeom xmlns:a="http://schemas.openxmlformats.org/drawingml/2006/main" prst="line">
            <a:avLst/>
          </a:prstGeom>
          <a:noFill xmlns:a="http://schemas.openxmlformats.org/drawingml/2006/main"/>
          <a:ln xmlns:a="http://schemas.openxmlformats.org/drawingml/2006/main" w="9525">
            <a:solidFill>
              <a:srgbClr val="D3D9D5"/>
            </a:solidFill>
            <a:prstDash val="solid"/>
          </a:ln>
        </p:spPr>
      </p:sp>
      <p:sp>
        <p:nvSpPr>
          <p:cNvPr id="4" name="footer-author-15">
            <a:extLst xmlns:a="http://schemas.openxmlformats.org/drawingml/2006/main">
              <a:ext uri="{FF2B5EF4-FFF2-40B4-BE49-F238E27FC236}">
                <a16:creationId xmlns:a16="http://schemas.microsoft.com/office/drawing/2014/main" id="{6DB3B567-0599-45FA-8D0C-ADE80CB96778}"/>
              </a:ext>
            </a:extLst>
          </p:cNvPr>
          <p:cNvSpPr>
            <a:spLocks xmlns:a="http://schemas.openxmlformats.org/drawingml/2006/main" noGrp="1"/>
          </p:cNvSpPr>
          <p:nvPr/>
        </p:nvSpPr>
        <p:spPr>
          <a:xfrm xmlns:a="http://schemas.openxmlformats.org/drawingml/2006/main">
            <a:off x="400050" y="6391275"/>
            <a:ext cx="809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一般社団法人国際審査員連盟　石原美惠子</a:t>
            </a:r>
          </a:p>
        </p:txBody>
      </p:sp>
      <p:sp>
        <p:nvSpPr>
          <p:cNvPr id="5" name="footer-number-15">
            <a:extLst xmlns:a="http://schemas.openxmlformats.org/drawingml/2006/main">
              <a:ext uri="{FF2B5EF4-FFF2-40B4-BE49-F238E27FC236}">
                <a16:creationId xmlns:a16="http://schemas.microsoft.com/office/drawing/2014/main" id="{16C2C962-14AD-49D0-8013-855140845E3B}"/>
              </a:ext>
            </a:extLst>
          </p:cNvPr>
          <p:cNvSpPr>
            <a:spLocks xmlns:a="http://schemas.openxmlformats.org/drawingml/2006/main" noGrp="1"/>
          </p:cNvSpPr>
          <p:nvPr/>
        </p:nvSpPr>
        <p:spPr>
          <a:xfrm xmlns:a="http://schemas.openxmlformats.org/drawingml/2006/main">
            <a:off x="11239500" y="6391275"/>
            <a:ext cx="5524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15</a:t>
            </a:r>
          </a:p>
        </p:txBody>
      </p:sp>
      <p:sp>
        <p:nvSpPr>
          <p:cNvPr id="6" name="s15-stage-0-panel">
            <a:extLst xmlns:a="http://schemas.openxmlformats.org/drawingml/2006/main">
              <a:ext uri="{FF2B5EF4-FFF2-40B4-BE49-F238E27FC236}">
                <a16:creationId xmlns:a16="http://schemas.microsoft.com/office/drawing/2014/main" id="{6FD39523-9124-4CA0-A347-264D00380FEC}"/>
              </a:ext>
            </a:extLst>
          </p:cNvPr>
          <p:cNvSpPr>
            <a:spLocks xmlns:a="http://schemas.openxmlformats.org/drawingml/2006/main" noGrp="1"/>
          </p:cNvSpPr>
          <p:nvPr/>
        </p:nvSpPr>
        <p:spPr>
          <a:xfrm xmlns:a="http://schemas.openxmlformats.org/drawingml/2006/main">
            <a:off x="428625" y="2000250"/>
            <a:ext cx="2476500" cy="2095500"/>
          </a:xfrm>
          <a:prstGeom xmlns:a="http://schemas.openxmlformats.org/drawingml/2006/main" prst="roundRect">
            <a:avLst>
              <a:gd name="adj" fmla="val 7273"/>
            </a:avLst>
          </a:prstGeom>
          <a:solidFill xmlns:a="http://schemas.openxmlformats.org/drawingml/2006/main">
            <a:srgbClr val="F7F1E8"/>
          </a:solidFill>
          <a:ln xmlns:a="http://schemas.openxmlformats.org/drawingml/2006/main" w="11430">
            <a:solidFill>
              <a:srgbClr val="DDE2DE"/>
            </a:solidFill>
            <a:prstDash val="solid"/>
          </a:ln>
        </p:spPr>
      </p:sp>
      <p:sp>
        <p:nvSpPr>
          <p:cNvPr id="7" name="s15-stage-0-accent">
            <a:extLst xmlns:a="http://schemas.openxmlformats.org/drawingml/2006/main">
              <a:ext uri="{FF2B5EF4-FFF2-40B4-BE49-F238E27FC236}">
                <a16:creationId xmlns:a16="http://schemas.microsoft.com/office/drawing/2014/main" id="{33C95704-6251-40B3-A3B6-0FA3F36FC43E}"/>
              </a:ext>
            </a:extLst>
          </p:cNvPr>
          <p:cNvSpPr>
            <a:spLocks xmlns:a="http://schemas.openxmlformats.org/drawingml/2006/main" noGrp="1"/>
          </p:cNvSpPr>
          <p:nvPr/>
        </p:nvSpPr>
        <p:spPr>
          <a:xfrm xmlns:a="http://schemas.openxmlformats.org/drawingml/2006/main">
            <a:off x="428625" y="2000250"/>
            <a:ext cx="76200" cy="2095500"/>
          </a:xfrm>
          <a:prstGeom xmlns:a="http://schemas.openxmlformats.org/drawingml/2006/main" prst="rect">
            <a:avLst/>
          </a:prstGeom>
          <a:solidFill xmlns:a="http://schemas.openxmlformats.org/drawingml/2006/main">
            <a:srgbClr val="A96C3D"/>
          </a:solidFill>
          <a:ln xmlns:a="http://schemas.openxmlformats.org/drawingml/2006/main" w="0">
            <a:solidFill>
              <a:srgbClr val="A96C3D"/>
            </a:solidFill>
            <a:prstDash val="solid"/>
          </a:ln>
        </p:spPr>
      </p:sp>
      <p:sp>
        <p:nvSpPr>
          <p:cNvPr id="8" name="s15-stage-0-title">
            <a:extLst xmlns:a="http://schemas.openxmlformats.org/drawingml/2006/main">
              <a:ext uri="{FF2B5EF4-FFF2-40B4-BE49-F238E27FC236}">
                <a16:creationId xmlns:a16="http://schemas.microsoft.com/office/drawing/2014/main" id="{B10934D6-4704-4284-ADF4-D3116A3072DD}"/>
              </a:ext>
            </a:extLst>
          </p:cNvPr>
          <p:cNvSpPr>
            <a:spLocks xmlns:a="http://schemas.openxmlformats.org/drawingml/2006/main" noGrp="1"/>
          </p:cNvSpPr>
          <p:nvPr/>
        </p:nvSpPr>
        <p:spPr>
          <a:xfrm xmlns:a="http://schemas.openxmlformats.org/drawingml/2006/main">
            <a:off x="676275" y="2152650"/>
            <a:ext cx="20383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250" b="1">
                <a:solidFill>
                  <a:srgbClr val="A96C3D"/>
                </a:solidFill>
                <a:latin typeface="Yu Gothic"/>
                <a:ea typeface="Yu Gothic"/>
                <a:cs typeface="Yu Gothic"/>
              </a:defRPr>
            </a:pPr>
            <a:r>
              <a:rPr sz="2250" b="1">
                <a:solidFill>
                  <a:srgbClr val="A96C3D"/>
                </a:solidFill>
                <a:latin typeface="Yu Gothic"/>
                <a:ea typeface="Yu Gothic"/>
                <a:cs typeface="Yu Gothic"/>
              </a:rPr>
              <a:t>SPA</a:t>
            </a:r>
          </a:p>
        </p:txBody>
      </p:sp>
      <p:sp>
        <p:nvSpPr>
          <p:cNvPr id="9" name="s15-stage-0-body">
            <a:extLst xmlns:a="http://schemas.openxmlformats.org/drawingml/2006/main">
              <a:ext uri="{FF2B5EF4-FFF2-40B4-BE49-F238E27FC236}">
                <a16:creationId xmlns:a16="http://schemas.microsoft.com/office/drawing/2014/main" id="{F45D5010-F8D3-4396-A0CD-38B325C601CB}"/>
              </a:ext>
            </a:extLst>
          </p:cNvPr>
          <p:cNvSpPr>
            <a:spLocks xmlns:a="http://schemas.openxmlformats.org/drawingml/2006/main" noGrp="1"/>
          </p:cNvSpPr>
          <p:nvPr/>
        </p:nvSpPr>
        <p:spPr>
          <a:xfrm xmlns:a="http://schemas.openxmlformats.org/drawingml/2006/main">
            <a:off x="676275" y="2667000"/>
            <a:ext cx="2038350" cy="1276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弛緩を導入</a:t>
            </a:r>
          </a:p>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身体感覚を取り戻す</a:t>
            </a:r>
          </a:p>
        </p:txBody>
      </p:sp>
      <p:sp>
        <p:nvSpPr>
          <p:cNvPr id="10" name="s15-arrow-0">
            <a:extLst xmlns:a="http://schemas.openxmlformats.org/drawingml/2006/main">
              <a:ext uri="{FF2B5EF4-FFF2-40B4-BE49-F238E27FC236}">
                <a16:creationId xmlns:a16="http://schemas.microsoft.com/office/drawing/2014/main" id="{A4CC4356-C44B-4ABE-A4C2-DBFB31BACDD6}"/>
              </a:ext>
            </a:extLst>
          </p:cNvPr>
          <p:cNvSpPr>
            <a:spLocks xmlns:a="http://schemas.openxmlformats.org/drawingml/2006/main" noGrp="1"/>
          </p:cNvSpPr>
          <p:nvPr/>
        </p:nvSpPr>
        <p:spPr>
          <a:xfrm xmlns:a="http://schemas.openxmlformats.org/drawingml/2006/main">
            <a:off x="2943225" y="2857500"/>
            <a:ext cx="361950" cy="285750"/>
          </a:xfrm>
          <a:prstGeom xmlns:a="http://schemas.openxmlformats.org/drawingml/2006/main" prst="rightArrow">
            <a:avLst/>
          </a:prstGeom>
          <a:solidFill xmlns:a="http://schemas.openxmlformats.org/drawingml/2006/main">
            <a:srgbClr val="D3D9D5"/>
          </a:solidFill>
          <a:ln xmlns:a="http://schemas.openxmlformats.org/drawingml/2006/main" w="0">
            <a:solidFill>
              <a:srgbClr val="D3D9D5"/>
            </a:solidFill>
            <a:prstDash val="solid"/>
          </a:ln>
        </p:spPr>
      </p:sp>
      <p:sp>
        <p:nvSpPr>
          <p:cNvPr id="11" name="s15-stage-1-panel">
            <a:extLst xmlns:a="http://schemas.openxmlformats.org/drawingml/2006/main">
              <a:ext uri="{FF2B5EF4-FFF2-40B4-BE49-F238E27FC236}">
                <a16:creationId xmlns:a16="http://schemas.microsoft.com/office/drawing/2014/main" id="{E07E6644-55ED-47FE-91A4-AF241E3905DD}"/>
              </a:ext>
            </a:extLst>
          </p:cNvPr>
          <p:cNvSpPr>
            <a:spLocks xmlns:a="http://schemas.openxmlformats.org/drawingml/2006/main" noGrp="1"/>
          </p:cNvSpPr>
          <p:nvPr/>
        </p:nvSpPr>
        <p:spPr>
          <a:xfrm xmlns:a="http://schemas.openxmlformats.org/drawingml/2006/main">
            <a:off x="3352800" y="2000250"/>
            <a:ext cx="2476500" cy="2095500"/>
          </a:xfrm>
          <a:prstGeom xmlns:a="http://schemas.openxmlformats.org/drawingml/2006/main" prst="roundRect">
            <a:avLst>
              <a:gd name="adj" fmla="val 7273"/>
            </a:avLst>
          </a:prstGeom>
          <a:solidFill xmlns:a="http://schemas.openxmlformats.org/drawingml/2006/main">
            <a:srgbClr val="DDEBE3"/>
          </a:solidFill>
          <a:ln xmlns:a="http://schemas.openxmlformats.org/drawingml/2006/main" w="11430">
            <a:solidFill>
              <a:srgbClr val="DDE2DE"/>
            </a:solidFill>
            <a:prstDash val="solid"/>
          </a:ln>
        </p:spPr>
      </p:sp>
      <p:sp>
        <p:nvSpPr>
          <p:cNvPr id="12" name="s15-stage-1-accent">
            <a:extLst xmlns:a="http://schemas.openxmlformats.org/drawingml/2006/main">
              <a:ext uri="{FF2B5EF4-FFF2-40B4-BE49-F238E27FC236}">
                <a16:creationId xmlns:a16="http://schemas.microsoft.com/office/drawing/2014/main" id="{963B4E84-2BBC-46D4-A7DE-C1E13106CE92}"/>
              </a:ext>
            </a:extLst>
          </p:cNvPr>
          <p:cNvSpPr>
            <a:spLocks xmlns:a="http://schemas.openxmlformats.org/drawingml/2006/main" noGrp="1"/>
          </p:cNvSpPr>
          <p:nvPr/>
        </p:nvSpPr>
        <p:spPr>
          <a:xfrm xmlns:a="http://schemas.openxmlformats.org/drawingml/2006/main">
            <a:off x="3352800" y="2000250"/>
            <a:ext cx="76200" cy="2095500"/>
          </a:xfrm>
          <a:prstGeom xmlns:a="http://schemas.openxmlformats.org/drawingml/2006/main" prst="rect">
            <a:avLst/>
          </a:prstGeom>
          <a:solidFill xmlns:a="http://schemas.openxmlformats.org/drawingml/2006/main">
            <a:srgbClr val="1F5B45"/>
          </a:solidFill>
          <a:ln xmlns:a="http://schemas.openxmlformats.org/drawingml/2006/main" w="0">
            <a:solidFill>
              <a:srgbClr val="1F5B45"/>
            </a:solidFill>
            <a:prstDash val="solid"/>
          </a:ln>
        </p:spPr>
      </p:sp>
      <p:sp>
        <p:nvSpPr>
          <p:cNvPr id="13" name="s15-stage-1-title">
            <a:extLst xmlns:a="http://schemas.openxmlformats.org/drawingml/2006/main">
              <a:ext uri="{FF2B5EF4-FFF2-40B4-BE49-F238E27FC236}">
                <a16:creationId xmlns:a16="http://schemas.microsoft.com/office/drawing/2014/main" id="{1B2E636B-F679-474A-8AD5-2EA4FCEFCFF5}"/>
              </a:ext>
            </a:extLst>
          </p:cNvPr>
          <p:cNvSpPr>
            <a:spLocks xmlns:a="http://schemas.openxmlformats.org/drawingml/2006/main" noGrp="1"/>
          </p:cNvSpPr>
          <p:nvPr/>
        </p:nvSpPr>
        <p:spPr>
          <a:xfrm xmlns:a="http://schemas.openxmlformats.org/drawingml/2006/main">
            <a:off x="3600450" y="2152650"/>
            <a:ext cx="20383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250" b="1">
                <a:solidFill>
                  <a:srgbClr val="1F5B45"/>
                </a:solidFill>
                <a:latin typeface="Yu Gothic"/>
                <a:ea typeface="Yu Gothic"/>
                <a:cs typeface="Yu Gothic"/>
              </a:defRPr>
            </a:pPr>
            <a:r>
              <a:rPr sz="2250" b="1">
                <a:solidFill>
                  <a:srgbClr val="1F5B45"/>
                </a:solidFill>
                <a:latin typeface="Yu Gothic"/>
                <a:ea typeface="Yu Gothic"/>
                <a:cs typeface="Yu Gothic"/>
              </a:rPr>
              <a:t>森林浴</a:t>
            </a:r>
          </a:p>
        </p:txBody>
      </p:sp>
      <p:sp>
        <p:nvSpPr>
          <p:cNvPr id="14" name="s15-stage-1-body">
            <a:extLst xmlns:a="http://schemas.openxmlformats.org/drawingml/2006/main">
              <a:ext uri="{FF2B5EF4-FFF2-40B4-BE49-F238E27FC236}">
                <a16:creationId xmlns:a16="http://schemas.microsoft.com/office/drawing/2014/main" id="{F5F09DB1-2C01-4F22-B114-70AD351AF1B3}"/>
              </a:ext>
            </a:extLst>
          </p:cNvPr>
          <p:cNvSpPr>
            <a:spLocks xmlns:a="http://schemas.openxmlformats.org/drawingml/2006/main" noGrp="1"/>
          </p:cNvSpPr>
          <p:nvPr/>
        </p:nvSpPr>
        <p:spPr>
          <a:xfrm xmlns:a="http://schemas.openxmlformats.org/drawingml/2006/main">
            <a:off x="3600450" y="2667000"/>
            <a:ext cx="2038350" cy="1276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実際の自然接触</a:t>
            </a:r>
          </a:p>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多感覚体験を深める</a:t>
            </a:r>
          </a:p>
        </p:txBody>
      </p:sp>
      <p:sp>
        <p:nvSpPr>
          <p:cNvPr id="15" name="s15-arrow-1">
            <a:extLst xmlns:a="http://schemas.openxmlformats.org/drawingml/2006/main">
              <a:ext uri="{FF2B5EF4-FFF2-40B4-BE49-F238E27FC236}">
                <a16:creationId xmlns:a16="http://schemas.microsoft.com/office/drawing/2014/main" id="{6EFB3C60-C51A-4418-A62E-BC16A48A652F}"/>
              </a:ext>
            </a:extLst>
          </p:cNvPr>
          <p:cNvSpPr>
            <a:spLocks xmlns:a="http://schemas.openxmlformats.org/drawingml/2006/main" noGrp="1"/>
          </p:cNvSpPr>
          <p:nvPr/>
        </p:nvSpPr>
        <p:spPr>
          <a:xfrm xmlns:a="http://schemas.openxmlformats.org/drawingml/2006/main">
            <a:off x="5867400" y="2857500"/>
            <a:ext cx="361950" cy="285750"/>
          </a:xfrm>
          <a:prstGeom xmlns:a="http://schemas.openxmlformats.org/drawingml/2006/main" prst="rightArrow">
            <a:avLst/>
          </a:prstGeom>
          <a:solidFill xmlns:a="http://schemas.openxmlformats.org/drawingml/2006/main">
            <a:srgbClr val="D3D9D5"/>
          </a:solidFill>
          <a:ln xmlns:a="http://schemas.openxmlformats.org/drawingml/2006/main" w="0">
            <a:solidFill>
              <a:srgbClr val="D3D9D5"/>
            </a:solidFill>
            <a:prstDash val="solid"/>
          </a:ln>
        </p:spPr>
      </p:sp>
      <p:sp>
        <p:nvSpPr>
          <p:cNvPr id="16" name="s15-stage-2-panel">
            <a:extLst xmlns:a="http://schemas.openxmlformats.org/drawingml/2006/main">
              <a:ext uri="{FF2B5EF4-FFF2-40B4-BE49-F238E27FC236}">
                <a16:creationId xmlns:a16="http://schemas.microsoft.com/office/drawing/2014/main" id="{E784D328-B094-40CD-B84D-1C6E955DCE1D}"/>
              </a:ext>
            </a:extLst>
          </p:cNvPr>
          <p:cNvSpPr>
            <a:spLocks xmlns:a="http://schemas.openxmlformats.org/drawingml/2006/main" noGrp="1"/>
          </p:cNvSpPr>
          <p:nvPr/>
        </p:nvSpPr>
        <p:spPr>
          <a:xfrm xmlns:a="http://schemas.openxmlformats.org/drawingml/2006/main">
            <a:off x="6276975" y="2000250"/>
            <a:ext cx="2476500" cy="2095500"/>
          </a:xfrm>
          <a:prstGeom xmlns:a="http://schemas.openxmlformats.org/drawingml/2006/main" prst="roundRect">
            <a:avLst>
              <a:gd name="adj" fmla="val 7273"/>
            </a:avLst>
          </a:prstGeom>
          <a:solidFill xmlns:a="http://schemas.openxmlformats.org/drawingml/2006/main">
            <a:srgbClr val="EDF5F7"/>
          </a:solidFill>
          <a:ln xmlns:a="http://schemas.openxmlformats.org/drawingml/2006/main" w="11430">
            <a:solidFill>
              <a:srgbClr val="DDE2DE"/>
            </a:solidFill>
            <a:prstDash val="solid"/>
          </a:ln>
        </p:spPr>
      </p:sp>
      <p:sp>
        <p:nvSpPr>
          <p:cNvPr id="17" name="s15-stage-2-accent">
            <a:extLst xmlns:a="http://schemas.openxmlformats.org/drawingml/2006/main">
              <a:ext uri="{FF2B5EF4-FFF2-40B4-BE49-F238E27FC236}">
                <a16:creationId xmlns:a16="http://schemas.microsoft.com/office/drawing/2014/main" id="{630D1576-738D-47E1-9C62-48A4E2181A31}"/>
              </a:ext>
            </a:extLst>
          </p:cNvPr>
          <p:cNvSpPr>
            <a:spLocks xmlns:a="http://schemas.openxmlformats.org/drawingml/2006/main" noGrp="1"/>
          </p:cNvSpPr>
          <p:nvPr/>
        </p:nvSpPr>
        <p:spPr>
          <a:xfrm xmlns:a="http://schemas.openxmlformats.org/drawingml/2006/main">
            <a:off x="6276975" y="2000250"/>
            <a:ext cx="76200" cy="2095500"/>
          </a:xfrm>
          <a:prstGeom xmlns:a="http://schemas.openxmlformats.org/drawingml/2006/main" prst="rect">
            <a:avLst/>
          </a:prstGeom>
          <a:solidFill xmlns:a="http://schemas.openxmlformats.org/drawingml/2006/main">
            <a:srgbClr val="4E8D99"/>
          </a:solidFill>
          <a:ln xmlns:a="http://schemas.openxmlformats.org/drawingml/2006/main" w="0">
            <a:solidFill>
              <a:srgbClr val="4E8D99"/>
            </a:solidFill>
            <a:prstDash val="solid"/>
          </a:ln>
        </p:spPr>
      </p:sp>
      <p:sp>
        <p:nvSpPr>
          <p:cNvPr id="18" name="s15-stage-2-title">
            <a:extLst xmlns:a="http://schemas.openxmlformats.org/drawingml/2006/main">
              <a:ext uri="{FF2B5EF4-FFF2-40B4-BE49-F238E27FC236}">
                <a16:creationId xmlns:a16="http://schemas.microsoft.com/office/drawing/2014/main" id="{D29D9468-67A4-4379-8CCF-655FC41AD3AC}"/>
              </a:ext>
            </a:extLst>
          </p:cNvPr>
          <p:cNvSpPr>
            <a:spLocks xmlns:a="http://schemas.openxmlformats.org/drawingml/2006/main" noGrp="1"/>
          </p:cNvSpPr>
          <p:nvPr/>
        </p:nvSpPr>
        <p:spPr>
          <a:xfrm xmlns:a="http://schemas.openxmlformats.org/drawingml/2006/main">
            <a:off x="6524625" y="2152650"/>
            <a:ext cx="20383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250" b="1">
                <a:solidFill>
                  <a:srgbClr val="4E8D99"/>
                </a:solidFill>
                <a:latin typeface="Yu Gothic"/>
                <a:ea typeface="Yu Gothic"/>
                <a:cs typeface="Yu Gothic"/>
              </a:defRPr>
            </a:pPr>
            <a:r>
              <a:rPr sz="2250" b="1">
                <a:solidFill>
                  <a:srgbClr val="4E8D99"/>
                </a:solidFill>
                <a:latin typeface="Yu Gothic"/>
                <a:ea typeface="Yu Gothic"/>
                <a:cs typeface="Yu Gothic"/>
              </a:rPr>
              <a:t>温泉浴</a:t>
            </a:r>
          </a:p>
        </p:txBody>
      </p:sp>
      <p:sp>
        <p:nvSpPr>
          <p:cNvPr id="19" name="s15-stage-2-body">
            <a:extLst xmlns:a="http://schemas.openxmlformats.org/drawingml/2006/main">
              <a:ext uri="{FF2B5EF4-FFF2-40B4-BE49-F238E27FC236}">
                <a16:creationId xmlns:a16="http://schemas.microsoft.com/office/drawing/2014/main" id="{64F9C473-0ECE-412D-9464-80B8483993A4}"/>
              </a:ext>
            </a:extLst>
          </p:cNvPr>
          <p:cNvSpPr>
            <a:spLocks xmlns:a="http://schemas.openxmlformats.org/drawingml/2006/main" noGrp="1"/>
          </p:cNvSpPr>
          <p:nvPr/>
        </p:nvSpPr>
        <p:spPr>
          <a:xfrm xmlns:a="http://schemas.openxmlformats.org/drawingml/2006/main">
            <a:off x="6524625" y="2667000"/>
            <a:ext cx="2038350" cy="1276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温熱・浮力・休養</a:t>
            </a:r>
          </a:p>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回復を支える</a:t>
            </a:r>
          </a:p>
        </p:txBody>
      </p:sp>
      <p:sp>
        <p:nvSpPr>
          <p:cNvPr id="20" name="s15-arrow-2">
            <a:extLst xmlns:a="http://schemas.openxmlformats.org/drawingml/2006/main">
              <a:ext uri="{FF2B5EF4-FFF2-40B4-BE49-F238E27FC236}">
                <a16:creationId xmlns:a16="http://schemas.microsoft.com/office/drawing/2014/main" id="{522073D3-B887-49F1-84AE-F008A912DF90}"/>
              </a:ext>
            </a:extLst>
          </p:cNvPr>
          <p:cNvSpPr>
            <a:spLocks xmlns:a="http://schemas.openxmlformats.org/drawingml/2006/main" noGrp="1"/>
          </p:cNvSpPr>
          <p:nvPr/>
        </p:nvSpPr>
        <p:spPr>
          <a:xfrm xmlns:a="http://schemas.openxmlformats.org/drawingml/2006/main">
            <a:off x="8791575" y="2857500"/>
            <a:ext cx="361950" cy="285750"/>
          </a:xfrm>
          <a:prstGeom xmlns:a="http://schemas.openxmlformats.org/drawingml/2006/main" prst="rightArrow">
            <a:avLst/>
          </a:prstGeom>
          <a:solidFill xmlns:a="http://schemas.openxmlformats.org/drawingml/2006/main">
            <a:srgbClr val="D3D9D5"/>
          </a:solidFill>
          <a:ln xmlns:a="http://schemas.openxmlformats.org/drawingml/2006/main" w="0">
            <a:solidFill>
              <a:srgbClr val="D3D9D5"/>
            </a:solidFill>
            <a:prstDash val="solid"/>
          </a:ln>
        </p:spPr>
      </p:sp>
      <p:sp>
        <p:nvSpPr>
          <p:cNvPr id="21" name="s15-stage-3-panel">
            <a:extLst xmlns:a="http://schemas.openxmlformats.org/drawingml/2006/main">
              <a:ext uri="{FF2B5EF4-FFF2-40B4-BE49-F238E27FC236}">
                <a16:creationId xmlns:a16="http://schemas.microsoft.com/office/drawing/2014/main" id="{0990BAF5-E8B4-4FA9-8A74-F02C7F3E1E34}"/>
              </a:ext>
            </a:extLst>
          </p:cNvPr>
          <p:cNvSpPr>
            <a:spLocks xmlns:a="http://schemas.openxmlformats.org/drawingml/2006/main" noGrp="1"/>
          </p:cNvSpPr>
          <p:nvPr/>
        </p:nvSpPr>
        <p:spPr>
          <a:xfrm xmlns:a="http://schemas.openxmlformats.org/drawingml/2006/main">
            <a:off x="9201150" y="2000250"/>
            <a:ext cx="2476500" cy="2095500"/>
          </a:xfrm>
          <a:prstGeom xmlns:a="http://schemas.openxmlformats.org/drawingml/2006/main" prst="roundRect">
            <a:avLst>
              <a:gd name="adj" fmla="val 7273"/>
            </a:avLst>
          </a:prstGeom>
          <a:solidFill xmlns:a="http://schemas.openxmlformats.org/drawingml/2006/main">
            <a:srgbClr val="F4F6F4"/>
          </a:solidFill>
          <a:ln xmlns:a="http://schemas.openxmlformats.org/drawingml/2006/main" w="11430">
            <a:solidFill>
              <a:srgbClr val="DDE2DE"/>
            </a:solidFill>
            <a:prstDash val="solid"/>
          </a:ln>
        </p:spPr>
      </p:sp>
      <p:sp>
        <p:nvSpPr>
          <p:cNvPr id="22" name="s15-stage-3-accent">
            <a:extLst xmlns:a="http://schemas.openxmlformats.org/drawingml/2006/main">
              <a:ext uri="{FF2B5EF4-FFF2-40B4-BE49-F238E27FC236}">
                <a16:creationId xmlns:a16="http://schemas.microsoft.com/office/drawing/2014/main" id="{04D26107-4B31-4C7E-A72C-B8E0F06C73C1}"/>
              </a:ext>
            </a:extLst>
          </p:cNvPr>
          <p:cNvSpPr>
            <a:spLocks xmlns:a="http://schemas.openxmlformats.org/drawingml/2006/main" noGrp="1"/>
          </p:cNvSpPr>
          <p:nvPr/>
        </p:nvSpPr>
        <p:spPr>
          <a:xfrm xmlns:a="http://schemas.openxmlformats.org/drawingml/2006/main">
            <a:off x="9201150" y="2000250"/>
            <a:ext cx="76200" cy="2095500"/>
          </a:xfrm>
          <a:prstGeom xmlns:a="http://schemas.openxmlformats.org/drawingml/2006/main" prst="rect">
            <a:avLst/>
          </a:prstGeom>
          <a:solidFill xmlns:a="http://schemas.openxmlformats.org/drawingml/2006/main">
            <a:srgbClr val="57615B"/>
          </a:solidFill>
          <a:ln xmlns:a="http://schemas.openxmlformats.org/drawingml/2006/main" w="0">
            <a:solidFill>
              <a:srgbClr val="57615B"/>
            </a:solidFill>
            <a:prstDash val="solid"/>
          </a:ln>
        </p:spPr>
      </p:sp>
      <p:sp>
        <p:nvSpPr>
          <p:cNvPr id="23" name="s15-stage-3-title">
            <a:extLst xmlns:a="http://schemas.openxmlformats.org/drawingml/2006/main">
              <a:ext uri="{FF2B5EF4-FFF2-40B4-BE49-F238E27FC236}">
                <a16:creationId xmlns:a16="http://schemas.microsoft.com/office/drawing/2014/main" id="{6440D9B9-BA7E-45A0-93A2-728076B7C346}"/>
              </a:ext>
            </a:extLst>
          </p:cNvPr>
          <p:cNvSpPr>
            <a:spLocks xmlns:a="http://schemas.openxmlformats.org/drawingml/2006/main" noGrp="1"/>
          </p:cNvSpPr>
          <p:nvPr/>
        </p:nvSpPr>
        <p:spPr>
          <a:xfrm xmlns:a="http://schemas.openxmlformats.org/drawingml/2006/main">
            <a:off x="9448800" y="2152650"/>
            <a:ext cx="20383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250" b="1">
                <a:solidFill>
                  <a:srgbClr val="57615B"/>
                </a:solidFill>
                <a:latin typeface="Yu Gothic"/>
                <a:ea typeface="Yu Gothic"/>
                <a:cs typeface="Yu Gothic"/>
              </a:defRPr>
            </a:pPr>
            <a:r>
              <a:rPr sz="2250" b="1">
                <a:solidFill>
                  <a:srgbClr val="57615B"/>
                </a:solidFill>
                <a:latin typeface="Yu Gothic"/>
                <a:ea typeface="Yu Gothic"/>
                <a:cs typeface="Yu Gothic"/>
              </a:rPr>
              <a:t>日常</a:t>
            </a:r>
          </a:p>
        </p:txBody>
      </p:sp>
      <p:sp>
        <p:nvSpPr>
          <p:cNvPr id="24" name="s15-stage-3-body">
            <a:extLst xmlns:a="http://schemas.openxmlformats.org/drawingml/2006/main">
              <a:ext uri="{FF2B5EF4-FFF2-40B4-BE49-F238E27FC236}">
                <a16:creationId xmlns:a16="http://schemas.microsoft.com/office/drawing/2014/main" id="{CF7BC941-50D3-4123-8166-3010DCC57C8A}"/>
              </a:ext>
            </a:extLst>
          </p:cNvPr>
          <p:cNvSpPr>
            <a:spLocks xmlns:a="http://schemas.openxmlformats.org/drawingml/2006/main" noGrp="1"/>
          </p:cNvSpPr>
          <p:nvPr/>
        </p:nvSpPr>
        <p:spPr>
          <a:xfrm xmlns:a="http://schemas.openxmlformats.org/drawingml/2006/main">
            <a:off x="9448800" y="2667000"/>
            <a:ext cx="2038350" cy="1276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身近な自然接触</a:t>
            </a:r>
          </a:p>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回復しやすい習慣へ</a:t>
            </a:r>
          </a:p>
        </p:txBody>
      </p:sp>
      <p:sp>
        <p:nvSpPr>
          <p:cNvPr id="25" name="s15-outcome-panel">
            <a:extLst xmlns:a="http://schemas.openxmlformats.org/drawingml/2006/main">
              <a:ext uri="{FF2B5EF4-FFF2-40B4-BE49-F238E27FC236}">
                <a16:creationId xmlns:a16="http://schemas.microsoft.com/office/drawing/2014/main" id="{9A2979B0-580E-4E9B-8923-1B68C31E088A}"/>
              </a:ext>
            </a:extLst>
          </p:cNvPr>
          <p:cNvSpPr>
            <a:spLocks xmlns:a="http://schemas.openxmlformats.org/drawingml/2006/main" noGrp="1"/>
          </p:cNvSpPr>
          <p:nvPr/>
        </p:nvSpPr>
        <p:spPr>
          <a:xfrm xmlns:a="http://schemas.openxmlformats.org/drawingml/2006/main">
            <a:off x="1143000" y="4591050"/>
            <a:ext cx="9906000" cy="1009650"/>
          </a:xfrm>
          <a:prstGeom xmlns:a="http://schemas.openxmlformats.org/drawingml/2006/main" prst="roundRect">
            <a:avLst>
              <a:gd name="adj" fmla="val 15094"/>
            </a:avLst>
          </a:prstGeom>
          <a:solidFill xmlns:a="http://schemas.openxmlformats.org/drawingml/2006/main">
            <a:srgbClr val="F8FAF8"/>
          </a:solidFill>
          <a:ln xmlns:a="http://schemas.openxmlformats.org/drawingml/2006/main" w="11430">
            <a:solidFill>
              <a:srgbClr val="D3D9D5"/>
            </a:solidFill>
            <a:prstDash val="solid"/>
          </a:ln>
        </p:spPr>
      </p:sp>
      <p:sp>
        <p:nvSpPr>
          <p:cNvPr id="26" name="s15-outcome-title">
            <a:extLst xmlns:a="http://schemas.openxmlformats.org/drawingml/2006/main">
              <a:ext uri="{FF2B5EF4-FFF2-40B4-BE49-F238E27FC236}">
                <a16:creationId xmlns:a16="http://schemas.microsoft.com/office/drawing/2014/main" id="{557E1706-CE8F-4B38-A8DF-F0256900F033}"/>
              </a:ext>
            </a:extLst>
          </p:cNvPr>
          <p:cNvSpPr>
            <a:spLocks xmlns:a="http://schemas.openxmlformats.org/drawingml/2006/main" noGrp="1"/>
          </p:cNvSpPr>
          <p:nvPr/>
        </p:nvSpPr>
        <p:spPr>
          <a:xfrm xmlns:a="http://schemas.openxmlformats.org/drawingml/2006/main">
            <a:off x="1428750" y="4810125"/>
            <a:ext cx="2286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875" b="1">
                <a:solidFill>
                  <a:srgbClr val="1F5B45"/>
                </a:solidFill>
                <a:latin typeface="Yu Gothic"/>
                <a:ea typeface="Yu Gothic"/>
                <a:cs typeface="Yu Gothic"/>
              </a:defRPr>
            </a:pPr>
            <a:r>
              <a:rPr sz="1875" b="1">
                <a:solidFill>
                  <a:srgbClr val="1F5B45"/>
                </a:solidFill>
                <a:latin typeface="Yu Gothic"/>
                <a:ea typeface="Yu Gothic"/>
                <a:cs typeface="Yu Gothic"/>
              </a:rPr>
              <a:t>モデルが目指す変化</a:t>
            </a:r>
          </a:p>
        </p:txBody>
      </p:sp>
      <p:sp>
        <p:nvSpPr>
          <p:cNvPr id="27" name="s15-outcomes">
            <a:extLst xmlns:a="http://schemas.openxmlformats.org/drawingml/2006/main">
              <a:ext uri="{FF2B5EF4-FFF2-40B4-BE49-F238E27FC236}">
                <a16:creationId xmlns:a16="http://schemas.microsoft.com/office/drawing/2014/main" id="{AFDC1C1D-0A6A-408C-B224-793CDE21B052}"/>
              </a:ext>
            </a:extLst>
          </p:cNvPr>
          <p:cNvSpPr>
            <a:spLocks xmlns:a="http://schemas.openxmlformats.org/drawingml/2006/main" noGrp="1"/>
          </p:cNvSpPr>
          <p:nvPr/>
        </p:nvSpPr>
        <p:spPr>
          <a:xfrm xmlns:a="http://schemas.openxmlformats.org/drawingml/2006/main">
            <a:off x="3762375" y="4762500"/>
            <a:ext cx="6858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77248"/>
          </a:bodyPr>
          <a:lstStyle xmlns:a="http://schemas.openxmlformats.org/drawingml/2006/main"/>
          <a:p xmlns:a="http://schemas.openxmlformats.org/drawingml/2006/main">
            <a:pPr algn="ctr">
              <a:buNone/>
              <a:defRPr sz="1950" b="1">
                <a:solidFill>
                  <a:srgbClr val="18201C"/>
                </a:solidFill>
                <a:latin typeface="Yu Gothic"/>
                <a:ea typeface="Yu Gothic"/>
                <a:cs typeface="Yu Gothic"/>
              </a:defRPr>
            </a:pPr>
            <a:r>
              <a:rPr sz="1950" b="1">
                <a:solidFill>
                  <a:srgbClr val="18201C"/>
                </a:solidFill>
                <a:latin typeface="Yu Gothic"/>
                <a:ea typeface="Yu Gothic"/>
                <a:cs typeface="Yu Gothic"/>
              </a:rPr>
              <a:t>ストレスの軽減　・　身体緊張の緩和　・　回復感の向上　・　持続時間の延長</a:t>
            </a:r>
          </a:p>
        </p:txBody>
      </p:sp>
      <p:sp>
        <p:nvSpPr>
          <p:cNvPr id="28" name="s15-path">
            <a:extLst xmlns:a="http://schemas.openxmlformats.org/drawingml/2006/main">
              <a:ext uri="{FF2B5EF4-FFF2-40B4-BE49-F238E27FC236}">
                <a16:creationId xmlns:a16="http://schemas.microsoft.com/office/drawing/2014/main" id="{9A7F3985-F9CB-4CFA-8DB8-3D5D68313D1A}"/>
              </a:ext>
            </a:extLst>
          </p:cNvPr>
          <p:cNvSpPr>
            <a:spLocks xmlns:a="http://schemas.openxmlformats.org/drawingml/2006/main" noGrp="1"/>
          </p:cNvSpPr>
          <p:nvPr/>
        </p:nvSpPr>
        <p:spPr>
          <a:xfrm xmlns:a="http://schemas.openxmlformats.org/drawingml/2006/main">
            <a:off x="2286000" y="5695950"/>
            <a:ext cx="7620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800" b="1">
                <a:solidFill>
                  <a:srgbClr val="57615B"/>
                </a:solidFill>
                <a:latin typeface="Yu Gothic"/>
                <a:ea typeface="Yu Gothic"/>
                <a:cs typeface="Yu Gothic"/>
              </a:defRPr>
            </a:pPr>
            <a:r>
              <a:rPr sz="1800" b="1">
                <a:solidFill>
                  <a:srgbClr val="57615B"/>
                </a:solidFill>
                <a:latin typeface="Yu Gothic"/>
                <a:ea typeface="Yu Gothic"/>
                <a:cs typeface="Yu Gothic"/>
              </a:rPr>
              <a:t>短期的なリラックスを、実際の自然環境と生活習慣へつなぐ。</a:t>
            </a:r>
          </a:p>
        </p:txBody>
      </p:sp>
    </p:spTree>
    <p:extLst>
      <p:ext uri="{BB962C8B-B14F-4D97-AF65-F5344CB8AC3E}">
        <p14:creationId xmlns:p14="http://schemas.microsoft.com/office/powerpoint/2010/main" val="1358153589"/>
      </p:ext>
    </p:extLst>
  </p:cSld>
</p:sld>
</file>

<file path=ppt/slides/slide16.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3" name="eyebrow-16">
            <a:extLst xmlns:a="http://schemas.openxmlformats.org/drawingml/2006/main">
              <a:ext uri="{FF2B5EF4-FFF2-40B4-BE49-F238E27FC236}">
                <a16:creationId xmlns:a16="http://schemas.microsoft.com/office/drawing/2014/main" id="{48C4651D-85F2-4120-83DF-D3DD6DF3AAA3}"/>
              </a:ext>
            </a:extLst>
          </p:cNvPr>
          <p:cNvSpPr>
            <a:spLocks xmlns:a="http://schemas.openxmlformats.org/drawingml/2006/main" noGrp="1"/>
          </p:cNvSpPr>
          <p:nvPr/>
        </p:nvSpPr>
        <p:spPr>
          <a:xfrm xmlns:a="http://schemas.openxmlformats.org/drawingml/2006/main">
            <a:off x="400050" y="238125"/>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275" b="1">
                <a:solidFill>
                  <a:srgbClr val="1F5B45"/>
                </a:solidFill>
                <a:latin typeface="Yu Gothic"/>
                <a:ea typeface="Yu Gothic"/>
                <a:cs typeface="Yu Gothic"/>
              </a:defRPr>
            </a:pPr>
            <a:r>
              <a:rPr sz="1275" b="1">
                <a:solidFill>
                  <a:srgbClr val="1F5B45"/>
                </a:solidFill>
                <a:latin typeface="Yu Gothic"/>
                <a:ea typeface="Yu Gothic"/>
                <a:cs typeface="Yu Gothic"/>
              </a:rPr>
              <a:t>森林浴を中核とする継続的未病ケア</a:t>
            </a:r>
          </a:p>
        </p:txBody>
      </p:sp>
      <p:sp>
        <p:nvSpPr>
          <p:cNvPr id="2" name="title-16">
            <a:extLst xmlns:a="http://schemas.openxmlformats.org/drawingml/2006/main">
              <a:ext uri="{FF2B5EF4-FFF2-40B4-BE49-F238E27FC236}">
                <a16:creationId xmlns:a16="http://schemas.microsoft.com/office/drawing/2014/main" id="{67EA5072-EC84-4DA2-91A9-0864F925627F}"/>
              </a:ext>
            </a:extLst>
          </p:cNvPr>
          <p:cNvSpPr>
            <a:spLocks xmlns:a="http://schemas.openxmlformats.org/drawingml/2006/main" noGrp="1"/>
          </p:cNvSpPr>
          <p:nvPr/>
        </p:nvSpPr>
        <p:spPr>
          <a:xfrm xmlns:a="http://schemas.openxmlformats.org/drawingml/2006/main">
            <a:off x="400050" y="514350"/>
            <a:ext cx="113919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3300" b="1">
                <a:solidFill>
                  <a:srgbClr val="18201C"/>
                </a:solidFill>
                <a:latin typeface="Yu Gothic"/>
                <a:ea typeface="Yu Gothic"/>
                <a:cs typeface="Yu Gothic"/>
              </a:defRPr>
            </a:pPr>
            <a:r>
              <a:rPr sz="3300" b="1">
                <a:solidFill>
                  <a:srgbClr val="18201C"/>
                </a:solidFill>
                <a:latin typeface="Yu Gothic"/>
                <a:ea typeface="Yu Gothic"/>
                <a:cs typeface="Yu Gothic"/>
              </a:rPr>
              <a:t>研究目的と仮説</a:t>
            </a:r>
          </a:p>
        </p:txBody>
      </p:sp>
      <p:sp>
        <p:nvSpPr>
          <p:cNvPr id="3" name="footer-rule-16">
            <a:extLst xmlns:a="http://schemas.openxmlformats.org/drawingml/2006/main">
              <a:ext uri="{FF2B5EF4-FFF2-40B4-BE49-F238E27FC236}">
                <a16:creationId xmlns:a16="http://schemas.microsoft.com/office/drawing/2014/main" id="{3F777BBF-A67B-476B-8A44-E818D67D23B4}"/>
              </a:ext>
            </a:extLst>
          </p:cNvPr>
          <p:cNvSpPr>
            <a:spLocks xmlns:a="http://schemas.openxmlformats.org/drawingml/2006/main" noGrp="1"/>
          </p:cNvSpPr>
          <p:nvPr/>
        </p:nvSpPr>
        <p:spPr>
          <a:xfrm xmlns:a="http://schemas.openxmlformats.org/drawingml/2006/main">
            <a:off x="400050" y="6305550"/>
            <a:ext cx="11391900" cy="0"/>
          </a:xfrm>
          <a:prstGeom xmlns:a="http://schemas.openxmlformats.org/drawingml/2006/main" prst="line">
            <a:avLst/>
          </a:prstGeom>
          <a:noFill xmlns:a="http://schemas.openxmlformats.org/drawingml/2006/main"/>
          <a:ln xmlns:a="http://schemas.openxmlformats.org/drawingml/2006/main" w="9525">
            <a:solidFill>
              <a:srgbClr val="D3D9D5"/>
            </a:solidFill>
            <a:prstDash val="solid"/>
          </a:ln>
        </p:spPr>
      </p:sp>
      <p:sp>
        <p:nvSpPr>
          <p:cNvPr id="4" name="footer-author-16">
            <a:extLst xmlns:a="http://schemas.openxmlformats.org/drawingml/2006/main">
              <a:ext uri="{FF2B5EF4-FFF2-40B4-BE49-F238E27FC236}">
                <a16:creationId xmlns:a16="http://schemas.microsoft.com/office/drawing/2014/main" id="{0B02E035-4E3A-419B-A92D-9773AE8BC628}"/>
              </a:ext>
            </a:extLst>
          </p:cNvPr>
          <p:cNvSpPr>
            <a:spLocks xmlns:a="http://schemas.openxmlformats.org/drawingml/2006/main" noGrp="1"/>
          </p:cNvSpPr>
          <p:nvPr/>
        </p:nvSpPr>
        <p:spPr>
          <a:xfrm xmlns:a="http://schemas.openxmlformats.org/drawingml/2006/main">
            <a:off x="400050" y="6391275"/>
            <a:ext cx="809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一般社団法人国際審査員連盟　石原美惠子</a:t>
            </a:r>
          </a:p>
        </p:txBody>
      </p:sp>
      <p:sp>
        <p:nvSpPr>
          <p:cNvPr id="5" name="footer-number-16">
            <a:extLst xmlns:a="http://schemas.openxmlformats.org/drawingml/2006/main">
              <a:ext uri="{FF2B5EF4-FFF2-40B4-BE49-F238E27FC236}">
                <a16:creationId xmlns:a16="http://schemas.microsoft.com/office/drawing/2014/main" id="{01E2C302-0E78-4B36-B7D6-EF0C0ABA53D4}"/>
              </a:ext>
            </a:extLst>
          </p:cNvPr>
          <p:cNvSpPr>
            <a:spLocks xmlns:a="http://schemas.openxmlformats.org/drawingml/2006/main" noGrp="1"/>
          </p:cNvSpPr>
          <p:nvPr/>
        </p:nvSpPr>
        <p:spPr>
          <a:xfrm xmlns:a="http://schemas.openxmlformats.org/drawingml/2006/main">
            <a:off x="11239500" y="6391275"/>
            <a:ext cx="5524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16</a:t>
            </a:r>
          </a:p>
        </p:txBody>
      </p:sp>
      <p:sp>
        <p:nvSpPr>
          <p:cNvPr id="6" name="s16-purpose-panel">
            <a:extLst xmlns:a="http://schemas.openxmlformats.org/drawingml/2006/main">
              <a:ext uri="{FF2B5EF4-FFF2-40B4-BE49-F238E27FC236}">
                <a16:creationId xmlns:a16="http://schemas.microsoft.com/office/drawing/2014/main" id="{43C28223-57A0-4E01-9230-91EC6876FDE4}"/>
              </a:ext>
            </a:extLst>
          </p:cNvPr>
          <p:cNvSpPr>
            <a:spLocks xmlns:a="http://schemas.openxmlformats.org/drawingml/2006/main" noGrp="1"/>
          </p:cNvSpPr>
          <p:nvPr/>
        </p:nvSpPr>
        <p:spPr>
          <a:xfrm xmlns:a="http://schemas.openxmlformats.org/drawingml/2006/main">
            <a:off x="476250" y="1619250"/>
            <a:ext cx="11239500" cy="1200150"/>
          </a:xfrm>
          <a:prstGeom xmlns:a="http://schemas.openxmlformats.org/drawingml/2006/main" prst="roundRect">
            <a:avLst>
              <a:gd name="adj" fmla="val 12698"/>
            </a:avLst>
          </a:prstGeom>
          <a:solidFill xmlns:a="http://schemas.openxmlformats.org/drawingml/2006/main">
            <a:srgbClr val="DDEBE3"/>
          </a:solidFill>
          <a:ln xmlns:a="http://schemas.openxmlformats.org/drawingml/2006/main" w="11430">
            <a:solidFill>
              <a:srgbClr val="DDE2DE"/>
            </a:solidFill>
            <a:prstDash val="solid"/>
          </a:ln>
        </p:spPr>
      </p:sp>
      <p:sp>
        <p:nvSpPr>
          <p:cNvPr id="7" name="s16-purpose-accent">
            <a:extLst xmlns:a="http://schemas.openxmlformats.org/drawingml/2006/main">
              <a:ext uri="{FF2B5EF4-FFF2-40B4-BE49-F238E27FC236}">
                <a16:creationId xmlns:a16="http://schemas.microsoft.com/office/drawing/2014/main" id="{55D24C36-319B-4DE6-A1CC-8AEC4630D7E5}"/>
              </a:ext>
            </a:extLst>
          </p:cNvPr>
          <p:cNvSpPr>
            <a:spLocks xmlns:a="http://schemas.openxmlformats.org/drawingml/2006/main" noGrp="1"/>
          </p:cNvSpPr>
          <p:nvPr/>
        </p:nvSpPr>
        <p:spPr>
          <a:xfrm xmlns:a="http://schemas.openxmlformats.org/drawingml/2006/main">
            <a:off x="476250" y="1619250"/>
            <a:ext cx="76200" cy="1200150"/>
          </a:xfrm>
          <a:prstGeom xmlns:a="http://schemas.openxmlformats.org/drawingml/2006/main" prst="rect">
            <a:avLst/>
          </a:prstGeom>
          <a:solidFill xmlns:a="http://schemas.openxmlformats.org/drawingml/2006/main">
            <a:srgbClr val="1F5B45"/>
          </a:solidFill>
          <a:ln xmlns:a="http://schemas.openxmlformats.org/drawingml/2006/main" w="0">
            <a:solidFill>
              <a:srgbClr val="1F5B45"/>
            </a:solidFill>
            <a:prstDash val="solid"/>
          </a:ln>
        </p:spPr>
      </p:sp>
      <p:sp>
        <p:nvSpPr>
          <p:cNvPr id="8" name="s16-purpose-title">
            <a:extLst xmlns:a="http://schemas.openxmlformats.org/drawingml/2006/main">
              <a:ext uri="{FF2B5EF4-FFF2-40B4-BE49-F238E27FC236}">
                <a16:creationId xmlns:a16="http://schemas.microsoft.com/office/drawing/2014/main" id="{214AFE4E-C1CB-420D-8E9F-D052DC9385D2}"/>
              </a:ext>
            </a:extLst>
          </p:cNvPr>
          <p:cNvSpPr>
            <a:spLocks xmlns:a="http://schemas.openxmlformats.org/drawingml/2006/main" noGrp="1"/>
          </p:cNvSpPr>
          <p:nvPr/>
        </p:nvSpPr>
        <p:spPr>
          <a:xfrm xmlns:a="http://schemas.openxmlformats.org/drawingml/2006/main">
            <a:off x="723900" y="1771650"/>
            <a:ext cx="108013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1F5B45"/>
                </a:solidFill>
                <a:latin typeface="Yu Gothic"/>
                <a:ea typeface="Yu Gothic"/>
                <a:cs typeface="Yu Gothic"/>
              </a:defRPr>
            </a:pPr>
            <a:r>
              <a:rPr sz="2025" b="1">
                <a:solidFill>
                  <a:srgbClr val="1F5B45"/>
                </a:solidFill>
                <a:latin typeface="Yu Gothic"/>
                <a:ea typeface="Yu Gothic"/>
                <a:cs typeface="Yu Gothic"/>
              </a:rPr>
              <a:t>研究目的</a:t>
            </a:r>
          </a:p>
        </p:txBody>
      </p:sp>
      <p:sp>
        <p:nvSpPr>
          <p:cNvPr id="9" name="s16-purpose-body">
            <a:extLst xmlns:a="http://schemas.openxmlformats.org/drawingml/2006/main">
              <a:ext uri="{FF2B5EF4-FFF2-40B4-BE49-F238E27FC236}">
                <a16:creationId xmlns:a16="http://schemas.microsoft.com/office/drawing/2014/main" id="{58095FF7-0427-42EB-9550-3778F9FE3044}"/>
              </a:ext>
            </a:extLst>
          </p:cNvPr>
          <p:cNvSpPr>
            <a:spLocks xmlns:a="http://schemas.openxmlformats.org/drawingml/2006/main" noGrp="1"/>
          </p:cNvSpPr>
          <p:nvPr/>
        </p:nvSpPr>
        <p:spPr>
          <a:xfrm xmlns:a="http://schemas.openxmlformats.org/drawingml/2006/main">
            <a:off x="723900" y="2286000"/>
            <a:ext cx="108013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79183"/>
          </a:bodyPr>
          <a:lstStyle xmlns:a="http://schemas.openxmlformats.org/drawingml/2006/main"/>
          <a:p xmlns:a="http://schemas.openxmlformats.org/drawingml/2006/main">
            <a:pPr algn="l">
              <a:buNone/>
              <a:defRPr sz="1950" b="1">
                <a:solidFill>
                  <a:srgbClr val="18201C"/>
                </a:solidFill>
                <a:latin typeface="Yu Gothic"/>
                <a:ea typeface="Yu Gothic"/>
                <a:cs typeface="Yu Gothic"/>
              </a:defRPr>
            </a:pPr>
            <a:r>
              <a:rPr sz="1950" b="1">
                <a:solidFill>
                  <a:srgbClr val="18201C"/>
                </a:solidFill>
                <a:latin typeface="Yu Gothic"/>
                <a:ea typeface="Yu Gothic"/>
                <a:cs typeface="Yu Gothic"/>
              </a:rPr>
              <a:t>同じ参加者がA→B→Cの順に三段階を経験し、自然接触を加えるにつれて回復の深さと持続時間がどう推移するかを追う。</a:t>
            </a:r>
          </a:p>
        </p:txBody>
      </p:sp>
      <p:sp>
        <p:nvSpPr>
          <p:cNvPr id="10" name="s16-card-1-panel">
            <a:extLst xmlns:a="http://schemas.openxmlformats.org/drawingml/2006/main">
              <a:ext uri="{FF2B5EF4-FFF2-40B4-BE49-F238E27FC236}">
                <a16:creationId xmlns:a16="http://schemas.microsoft.com/office/drawing/2014/main" id="{CF6C71F4-8A52-4D00-8B9B-0629DC7CF117}"/>
              </a:ext>
            </a:extLst>
          </p:cNvPr>
          <p:cNvSpPr>
            <a:spLocks xmlns:a="http://schemas.openxmlformats.org/drawingml/2006/main" noGrp="1"/>
          </p:cNvSpPr>
          <p:nvPr/>
        </p:nvSpPr>
        <p:spPr>
          <a:xfrm xmlns:a="http://schemas.openxmlformats.org/drawingml/2006/main">
            <a:off x="400050" y="3219450"/>
            <a:ext cx="3632200" cy="2095500"/>
          </a:xfrm>
          <a:prstGeom xmlns:a="http://schemas.openxmlformats.org/drawingml/2006/main" prst="roundRect">
            <a:avLst>
              <a:gd name="adj" fmla="val 7273"/>
            </a:avLst>
          </a:prstGeom>
          <a:solidFill xmlns:a="http://schemas.openxmlformats.org/drawingml/2006/main">
            <a:srgbClr val="F7F1E8"/>
          </a:solidFill>
          <a:ln xmlns:a="http://schemas.openxmlformats.org/drawingml/2006/main" w="11430">
            <a:solidFill>
              <a:srgbClr val="DDE2DE"/>
            </a:solidFill>
            <a:prstDash val="solid"/>
          </a:ln>
        </p:spPr>
      </p:sp>
      <p:sp>
        <p:nvSpPr>
          <p:cNvPr id="11" name="s16-card-1-accent">
            <a:extLst xmlns:a="http://schemas.openxmlformats.org/drawingml/2006/main">
              <a:ext uri="{FF2B5EF4-FFF2-40B4-BE49-F238E27FC236}">
                <a16:creationId xmlns:a16="http://schemas.microsoft.com/office/drawing/2014/main" id="{27B7D5D3-F783-4E91-81C3-C93789F980A1}"/>
              </a:ext>
            </a:extLst>
          </p:cNvPr>
          <p:cNvSpPr>
            <a:spLocks xmlns:a="http://schemas.openxmlformats.org/drawingml/2006/main" noGrp="1"/>
          </p:cNvSpPr>
          <p:nvPr/>
        </p:nvSpPr>
        <p:spPr>
          <a:xfrm xmlns:a="http://schemas.openxmlformats.org/drawingml/2006/main">
            <a:off x="400050" y="3219450"/>
            <a:ext cx="76200" cy="2095500"/>
          </a:xfrm>
          <a:prstGeom xmlns:a="http://schemas.openxmlformats.org/drawingml/2006/main" prst="rect">
            <a:avLst/>
          </a:prstGeom>
          <a:solidFill xmlns:a="http://schemas.openxmlformats.org/drawingml/2006/main">
            <a:srgbClr val="A96C3D"/>
          </a:solidFill>
          <a:ln xmlns:a="http://schemas.openxmlformats.org/drawingml/2006/main" w="0">
            <a:solidFill>
              <a:srgbClr val="A96C3D"/>
            </a:solidFill>
            <a:prstDash val="solid"/>
          </a:ln>
        </p:spPr>
      </p:sp>
      <p:sp>
        <p:nvSpPr>
          <p:cNvPr id="12" name="s16-card-1-title">
            <a:extLst xmlns:a="http://schemas.openxmlformats.org/drawingml/2006/main">
              <a:ext uri="{FF2B5EF4-FFF2-40B4-BE49-F238E27FC236}">
                <a16:creationId xmlns:a16="http://schemas.microsoft.com/office/drawing/2014/main" id="{C74DE360-16C8-4D7F-9705-B8D7B0E2DAA4}"/>
              </a:ext>
            </a:extLst>
          </p:cNvPr>
          <p:cNvSpPr>
            <a:spLocks xmlns:a="http://schemas.openxmlformats.org/drawingml/2006/main" noGrp="1"/>
          </p:cNvSpPr>
          <p:nvPr/>
        </p:nvSpPr>
        <p:spPr>
          <a:xfrm xmlns:a="http://schemas.openxmlformats.org/drawingml/2006/main">
            <a:off x="647700" y="3371850"/>
            <a:ext cx="31940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A96C3D"/>
                </a:solidFill>
                <a:latin typeface="Yu Gothic"/>
                <a:ea typeface="Yu Gothic"/>
                <a:cs typeface="Yu Gothic"/>
              </a:defRPr>
            </a:pPr>
            <a:r>
              <a:rPr sz="2025" b="1">
                <a:solidFill>
                  <a:srgbClr val="A96C3D"/>
                </a:solidFill>
                <a:latin typeface="Yu Gothic"/>
                <a:ea typeface="Yu Gothic"/>
                <a:cs typeface="Yu Gothic"/>
              </a:rPr>
              <a:t>仮説1</a:t>
            </a:r>
          </a:p>
        </p:txBody>
      </p:sp>
      <p:sp>
        <p:nvSpPr>
          <p:cNvPr id="13" name="s16-card-1-body">
            <a:extLst xmlns:a="http://schemas.openxmlformats.org/drawingml/2006/main">
              <a:ext uri="{FF2B5EF4-FFF2-40B4-BE49-F238E27FC236}">
                <a16:creationId xmlns:a16="http://schemas.microsoft.com/office/drawing/2014/main" id="{B0EAB665-209D-4016-BDB3-224F90511A3C}"/>
              </a:ext>
            </a:extLst>
          </p:cNvPr>
          <p:cNvSpPr>
            <a:spLocks xmlns:a="http://schemas.openxmlformats.org/drawingml/2006/main" noGrp="1"/>
          </p:cNvSpPr>
          <p:nvPr/>
        </p:nvSpPr>
        <p:spPr>
          <a:xfrm xmlns:a="http://schemas.openxmlformats.org/drawingml/2006/main">
            <a:off x="647700" y="3886200"/>
            <a:ext cx="3194050" cy="1276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三条件すべてで、直後のストレス、身体緊張、回復感が変化する。</a:t>
            </a:r>
          </a:p>
        </p:txBody>
      </p:sp>
      <p:sp>
        <p:nvSpPr>
          <p:cNvPr id="14" name="s16-card-2-panel">
            <a:extLst xmlns:a="http://schemas.openxmlformats.org/drawingml/2006/main">
              <a:ext uri="{FF2B5EF4-FFF2-40B4-BE49-F238E27FC236}">
                <a16:creationId xmlns:a16="http://schemas.microsoft.com/office/drawing/2014/main" id="{558D0764-C884-4382-BFCD-54E74F460417}"/>
              </a:ext>
            </a:extLst>
          </p:cNvPr>
          <p:cNvSpPr>
            <a:spLocks xmlns:a="http://schemas.openxmlformats.org/drawingml/2006/main" noGrp="1"/>
          </p:cNvSpPr>
          <p:nvPr/>
        </p:nvSpPr>
        <p:spPr>
          <a:xfrm xmlns:a="http://schemas.openxmlformats.org/drawingml/2006/main">
            <a:off x="4279900" y="3219450"/>
            <a:ext cx="3632200" cy="2095500"/>
          </a:xfrm>
          <a:prstGeom xmlns:a="http://schemas.openxmlformats.org/drawingml/2006/main" prst="roundRect">
            <a:avLst>
              <a:gd name="adj" fmla="val 7273"/>
            </a:avLst>
          </a:prstGeom>
          <a:solidFill xmlns:a="http://schemas.openxmlformats.org/drawingml/2006/main">
            <a:srgbClr val="DDEBE3"/>
          </a:solidFill>
          <a:ln xmlns:a="http://schemas.openxmlformats.org/drawingml/2006/main" w="11430">
            <a:solidFill>
              <a:srgbClr val="DDE2DE"/>
            </a:solidFill>
            <a:prstDash val="solid"/>
          </a:ln>
        </p:spPr>
      </p:sp>
      <p:sp>
        <p:nvSpPr>
          <p:cNvPr id="15" name="s16-card-2-accent">
            <a:extLst xmlns:a="http://schemas.openxmlformats.org/drawingml/2006/main">
              <a:ext uri="{FF2B5EF4-FFF2-40B4-BE49-F238E27FC236}">
                <a16:creationId xmlns:a16="http://schemas.microsoft.com/office/drawing/2014/main" id="{B3105110-8D00-4802-AF0B-322B08311BDC}"/>
              </a:ext>
            </a:extLst>
          </p:cNvPr>
          <p:cNvSpPr>
            <a:spLocks xmlns:a="http://schemas.openxmlformats.org/drawingml/2006/main" noGrp="1"/>
          </p:cNvSpPr>
          <p:nvPr/>
        </p:nvSpPr>
        <p:spPr>
          <a:xfrm xmlns:a="http://schemas.openxmlformats.org/drawingml/2006/main">
            <a:off x="4279900" y="3219450"/>
            <a:ext cx="76200" cy="2095500"/>
          </a:xfrm>
          <a:prstGeom xmlns:a="http://schemas.openxmlformats.org/drawingml/2006/main" prst="rect">
            <a:avLst/>
          </a:prstGeom>
          <a:solidFill xmlns:a="http://schemas.openxmlformats.org/drawingml/2006/main">
            <a:srgbClr val="1F5B45"/>
          </a:solidFill>
          <a:ln xmlns:a="http://schemas.openxmlformats.org/drawingml/2006/main" w="0">
            <a:solidFill>
              <a:srgbClr val="1F5B45"/>
            </a:solidFill>
            <a:prstDash val="solid"/>
          </a:ln>
        </p:spPr>
      </p:sp>
      <p:sp>
        <p:nvSpPr>
          <p:cNvPr id="16" name="s16-card-2-title">
            <a:extLst xmlns:a="http://schemas.openxmlformats.org/drawingml/2006/main">
              <a:ext uri="{FF2B5EF4-FFF2-40B4-BE49-F238E27FC236}">
                <a16:creationId xmlns:a16="http://schemas.microsoft.com/office/drawing/2014/main" id="{8FC865BE-93D0-4423-BA51-DA12E07BEA4A}"/>
              </a:ext>
            </a:extLst>
          </p:cNvPr>
          <p:cNvSpPr>
            <a:spLocks xmlns:a="http://schemas.openxmlformats.org/drawingml/2006/main" noGrp="1"/>
          </p:cNvSpPr>
          <p:nvPr/>
        </p:nvSpPr>
        <p:spPr>
          <a:xfrm xmlns:a="http://schemas.openxmlformats.org/drawingml/2006/main">
            <a:off x="4527550" y="3371850"/>
            <a:ext cx="31940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1F5B45"/>
                </a:solidFill>
                <a:latin typeface="Yu Gothic"/>
                <a:ea typeface="Yu Gothic"/>
                <a:cs typeface="Yu Gothic"/>
              </a:defRPr>
            </a:pPr>
            <a:r>
              <a:rPr sz="2025" b="1">
                <a:solidFill>
                  <a:srgbClr val="1F5B45"/>
                </a:solidFill>
                <a:latin typeface="Yu Gothic"/>
                <a:ea typeface="Yu Gothic"/>
                <a:cs typeface="Yu Gothic"/>
              </a:rPr>
              <a:t>仮説2</a:t>
            </a:r>
          </a:p>
        </p:txBody>
      </p:sp>
      <p:sp>
        <p:nvSpPr>
          <p:cNvPr id="17" name="s16-card-2-body">
            <a:extLst xmlns:a="http://schemas.openxmlformats.org/drawingml/2006/main">
              <a:ext uri="{FF2B5EF4-FFF2-40B4-BE49-F238E27FC236}">
                <a16:creationId xmlns:a16="http://schemas.microsoft.com/office/drawing/2014/main" id="{FCFA74E1-C7B7-4A61-9C4B-163DC7CED8DE}"/>
              </a:ext>
            </a:extLst>
          </p:cNvPr>
          <p:cNvSpPr>
            <a:spLocks xmlns:a="http://schemas.openxmlformats.org/drawingml/2006/main" noGrp="1"/>
          </p:cNvSpPr>
          <p:nvPr/>
        </p:nvSpPr>
        <p:spPr>
          <a:xfrm xmlns:a="http://schemas.openxmlformats.org/drawingml/2006/main">
            <a:off x="4527550" y="3886200"/>
            <a:ext cx="3194050" cy="1276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森林浴を加えたB段階で、A段階より回復の持続が延びる。</a:t>
            </a:r>
          </a:p>
        </p:txBody>
      </p:sp>
      <p:sp>
        <p:nvSpPr>
          <p:cNvPr id="18" name="s16-card-3-panel">
            <a:extLst xmlns:a="http://schemas.openxmlformats.org/drawingml/2006/main">
              <a:ext uri="{FF2B5EF4-FFF2-40B4-BE49-F238E27FC236}">
                <a16:creationId xmlns:a16="http://schemas.microsoft.com/office/drawing/2014/main" id="{863C9757-E16F-4350-B54E-E91B75B166CA}"/>
              </a:ext>
            </a:extLst>
          </p:cNvPr>
          <p:cNvSpPr>
            <a:spLocks xmlns:a="http://schemas.openxmlformats.org/drawingml/2006/main" noGrp="1"/>
          </p:cNvSpPr>
          <p:nvPr/>
        </p:nvSpPr>
        <p:spPr>
          <a:xfrm xmlns:a="http://schemas.openxmlformats.org/drawingml/2006/main">
            <a:off x="8159750" y="3219450"/>
            <a:ext cx="3632200" cy="2095500"/>
          </a:xfrm>
          <a:prstGeom xmlns:a="http://schemas.openxmlformats.org/drawingml/2006/main" prst="roundRect">
            <a:avLst>
              <a:gd name="adj" fmla="val 7273"/>
            </a:avLst>
          </a:prstGeom>
          <a:solidFill xmlns:a="http://schemas.openxmlformats.org/drawingml/2006/main">
            <a:srgbClr val="EDF5F7"/>
          </a:solidFill>
          <a:ln xmlns:a="http://schemas.openxmlformats.org/drawingml/2006/main" w="11430">
            <a:solidFill>
              <a:srgbClr val="DDE2DE"/>
            </a:solidFill>
            <a:prstDash val="solid"/>
          </a:ln>
        </p:spPr>
      </p:sp>
      <p:sp>
        <p:nvSpPr>
          <p:cNvPr id="19" name="s16-card-3-accent">
            <a:extLst xmlns:a="http://schemas.openxmlformats.org/drawingml/2006/main">
              <a:ext uri="{FF2B5EF4-FFF2-40B4-BE49-F238E27FC236}">
                <a16:creationId xmlns:a16="http://schemas.microsoft.com/office/drawing/2014/main" id="{7536B19B-EB47-48A9-B416-354BDB341F2B}"/>
              </a:ext>
            </a:extLst>
          </p:cNvPr>
          <p:cNvSpPr>
            <a:spLocks xmlns:a="http://schemas.openxmlformats.org/drawingml/2006/main" noGrp="1"/>
          </p:cNvSpPr>
          <p:nvPr/>
        </p:nvSpPr>
        <p:spPr>
          <a:xfrm xmlns:a="http://schemas.openxmlformats.org/drawingml/2006/main">
            <a:off x="8159750" y="3219450"/>
            <a:ext cx="76200" cy="2095500"/>
          </a:xfrm>
          <a:prstGeom xmlns:a="http://schemas.openxmlformats.org/drawingml/2006/main" prst="rect">
            <a:avLst/>
          </a:prstGeom>
          <a:solidFill xmlns:a="http://schemas.openxmlformats.org/drawingml/2006/main">
            <a:srgbClr val="4E8D99"/>
          </a:solidFill>
          <a:ln xmlns:a="http://schemas.openxmlformats.org/drawingml/2006/main" w="0">
            <a:solidFill>
              <a:srgbClr val="4E8D99"/>
            </a:solidFill>
            <a:prstDash val="solid"/>
          </a:ln>
        </p:spPr>
      </p:sp>
      <p:sp>
        <p:nvSpPr>
          <p:cNvPr id="20" name="s16-card-3-title">
            <a:extLst xmlns:a="http://schemas.openxmlformats.org/drawingml/2006/main">
              <a:ext uri="{FF2B5EF4-FFF2-40B4-BE49-F238E27FC236}">
                <a16:creationId xmlns:a16="http://schemas.microsoft.com/office/drawing/2014/main" id="{B443F967-3FA1-4E51-81EE-A30E9D882A45}"/>
              </a:ext>
            </a:extLst>
          </p:cNvPr>
          <p:cNvSpPr>
            <a:spLocks xmlns:a="http://schemas.openxmlformats.org/drawingml/2006/main" noGrp="1"/>
          </p:cNvSpPr>
          <p:nvPr/>
        </p:nvSpPr>
        <p:spPr>
          <a:xfrm xmlns:a="http://schemas.openxmlformats.org/drawingml/2006/main">
            <a:off x="8407400" y="3371850"/>
            <a:ext cx="31940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4E8D99"/>
                </a:solidFill>
                <a:latin typeface="Yu Gothic"/>
                <a:ea typeface="Yu Gothic"/>
                <a:cs typeface="Yu Gothic"/>
              </a:defRPr>
            </a:pPr>
            <a:r>
              <a:rPr sz="2025" b="1">
                <a:solidFill>
                  <a:srgbClr val="4E8D99"/>
                </a:solidFill>
                <a:latin typeface="Yu Gothic"/>
                <a:ea typeface="Yu Gothic"/>
                <a:cs typeface="Yu Gothic"/>
              </a:rPr>
              <a:t>仮説3</a:t>
            </a:r>
          </a:p>
        </p:txBody>
      </p:sp>
      <p:sp>
        <p:nvSpPr>
          <p:cNvPr id="21" name="s16-card-3-body">
            <a:extLst xmlns:a="http://schemas.openxmlformats.org/drawingml/2006/main">
              <a:ext uri="{FF2B5EF4-FFF2-40B4-BE49-F238E27FC236}">
                <a16:creationId xmlns:a16="http://schemas.microsoft.com/office/drawing/2014/main" id="{3318F1FD-989C-4E61-9928-FC07824DED65}"/>
              </a:ext>
            </a:extLst>
          </p:cNvPr>
          <p:cNvSpPr>
            <a:spLocks xmlns:a="http://schemas.openxmlformats.org/drawingml/2006/main" noGrp="1"/>
          </p:cNvSpPr>
          <p:nvPr/>
        </p:nvSpPr>
        <p:spPr>
          <a:xfrm xmlns:a="http://schemas.openxmlformats.org/drawingml/2006/main">
            <a:off x="8407400" y="3886200"/>
            <a:ext cx="3194050" cy="1276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温泉浴まで加えたC段階で、回復の持続がさらに延び、三段階の中で最長となる。</a:t>
            </a:r>
          </a:p>
        </p:txBody>
      </p:sp>
      <p:sp>
        <p:nvSpPr>
          <p:cNvPr id="22" name="s16-secondary">
            <a:extLst xmlns:a="http://schemas.openxmlformats.org/drawingml/2006/main">
              <a:ext uri="{FF2B5EF4-FFF2-40B4-BE49-F238E27FC236}">
                <a16:creationId xmlns:a16="http://schemas.microsoft.com/office/drawing/2014/main" id="{9E06A157-DAD3-4953-AC58-E2AFDC778D41}"/>
              </a:ext>
            </a:extLst>
          </p:cNvPr>
          <p:cNvSpPr>
            <a:spLocks xmlns:a="http://schemas.openxmlformats.org/drawingml/2006/main" noGrp="1"/>
          </p:cNvSpPr>
          <p:nvPr/>
        </p:nvSpPr>
        <p:spPr>
          <a:xfrm xmlns:a="http://schemas.openxmlformats.org/drawingml/2006/main">
            <a:off x="1619250" y="5572125"/>
            <a:ext cx="8953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725" b="1">
                <a:solidFill>
                  <a:srgbClr val="57615B"/>
                </a:solidFill>
                <a:latin typeface="Yu Gothic"/>
                <a:ea typeface="Yu Gothic"/>
                <a:cs typeface="Yu Gothic"/>
              </a:defRPr>
            </a:pPr>
            <a:r>
              <a:rPr sz="1725" b="1">
                <a:solidFill>
                  <a:srgbClr val="57615B"/>
                </a:solidFill>
                <a:latin typeface="Yu Gothic"/>
                <a:ea typeface="Yu Gothic"/>
                <a:cs typeface="Yu Gothic"/>
              </a:rPr>
              <a:t>副次的に、自然音・香り・記憶の体験が、回復感の個人差とどう結びつくかを記録する。</a:t>
            </a:r>
          </a:p>
        </p:txBody>
      </p:sp>
    </p:spTree>
    <p:extLst>
      <p:ext uri="{BB962C8B-B14F-4D97-AF65-F5344CB8AC3E}">
        <p14:creationId xmlns:p14="http://schemas.microsoft.com/office/powerpoint/2010/main" val="1351420786"/>
      </p:ext>
    </p:extLst>
  </p:cSld>
</p:sld>
</file>

<file path=ppt/slides/slide17.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8" name="eyebrow-17">
            <a:extLst xmlns:a="http://schemas.openxmlformats.org/drawingml/2006/main">
              <a:ext uri="{FF2B5EF4-FFF2-40B4-BE49-F238E27FC236}">
                <a16:creationId xmlns:a16="http://schemas.microsoft.com/office/drawing/2014/main" id="{5BD60F83-6171-43FE-B472-31D0D946F19D}"/>
              </a:ext>
            </a:extLst>
          </p:cNvPr>
          <p:cNvSpPr>
            <a:spLocks xmlns:a="http://schemas.openxmlformats.org/drawingml/2006/main" noGrp="1"/>
          </p:cNvSpPr>
          <p:nvPr/>
        </p:nvSpPr>
        <p:spPr>
          <a:xfrm xmlns:a="http://schemas.openxmlformats.org/drawingml/2006/main">
            <a:off x="400050" y="238125"/>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275" b="1">
                <a:solidFill>
                  <a:srgbClr val="1F5B45"/>
                </a:solidFill>
                <a:latin typeface="Yu Gothic"/>
                <a:ea typeface="Yu Gothic"/>
                <a:cs typeface="Yu Gothic"/>
              </a:defRPr>
            </a:pPr>
            <a:r>
              <a:rPr sz="1275" b="1">
                <a:solidFill>
                  <a:srgbClr val="1F5B45"/>
                </a:solidFill>
                <a:latin typeface="Yu Gothic"/>
                <a:ea typeface="Yu Gothic"/>
                <a:cs typeface="Yu Gothic"/>
              </a:rPr>
              <a:t>森林浴を中核とする継続的未病ケア</a:t>
            </a:r>
          </a:p>
        </p:txBody>
      </p:sp>
      <p:sp>
        <p:nvSpPr>
          <p:cNvPr id="2" name="title-17">
            <a:extLst xmlns:a="http://schemas.openxmlformats.org/drawingml/2006/main">
              <a:ext uri="{FF2B5EF4-FFF2-40B4-BE49-F238E27FC236}">
                <a16:creationId xmlns:a16="http://schemas.microsoft.com/office/drawing/2014/main" id="{6DA99659-DFB0-4002-8906-809C86A3139D}"/>
              </a:ext>
            </a:extLst>
          </p:cNvPr>
          <p:cNvSpPr>
            <a:spLocks xmlns:a="http://schemas.openxmlformats.org/drawingml/2006/main" noGrp="1"/>
          </p:cNvSpPr>
          <p:nvPr/>
        </p:nvSpPr>
        <p:spPr>
          <a:xfrm xmlns:a="http://schemas.openxmlformats.org/drawingml/2006/main">
            <a:off x="400050" y="514350"/>
            <a:ext cx="113919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3300" b="1">
                <a:solidFill>
                  <a:srgbClr val="18201C"/>
                </a:solidFill>
                <a:latin typeface="Yu Gothic"/>
                <a:ea typeface="Yu Gothic"/>
                <a:cs typeface="Yu Gothic"/>
              </a:defRPr>
            </a:pPr>
            <a:r>
              <a:rPr sz="3300" b="1">
                <a:solidFill>
                  <a:srgbClr val="18201C"/>
                </a:solidFill>
                <a:latin typeface="Yu Gothic"/>
                <a:ea typeface="Yu Gothic"/>
                <a:cs typeface="Yu Gothic"/>
              </a:rPr>
              <a:t>先導研究の全体像</a:t>
            </a:r>
          </a:p>
        </p:txBody>
      </p:sp>
      <p:sp>
        <p:nvSpPr>
          <p:cNvPr id="3" name="footer-rule-17">
            <a:extLst xmlns:a="http://schemas.openxmlformats.org/drawingml/2006/main">
              <a:ext uri="{FF2B5EF4-FFF2-40B4-BE49-F238E27FC236}">
                <a16:creationId xmlns:a16="http://schemas.microsoft.com/office/drawing/2014/main" id="{B9F35CE3-6BE9-4AF3-8D3D-F2576440B976}"/>
              </a:ext>
            </a:extLst>
          </p:cNvPr>
          <p:cNvSpPr>
            <a:spLocks xmlns:a="http://schemas.openxmlformats.org/drawingml/2006/main" noGrp="1"/>
          </p:cNvSpPr>
          <p:nvPr/>
        </p:nvSpPr>
        <p:spPr>
          <a:xfrm xmlns:a="http://schemas.openxmlformats.org/drawingml/2006/main">
            <a:off x="400050" y="6305550"/>
            <a:ext cx="11391900" cy="0"/>
          </a:xfrm>
          <a:prstGeom xmlns:a="http://schemas.openxmlformats.org/drawingml/2006/main" prst="line">
            <a:avLst/>
          </a:prstGeom>
          <a:noFill xmlns:a="http://schemas.openxmlformats.org/drawingml/2006/main"/>
          <a:ln xmlns:a="http://schemas.openxmlformats.org/drawingml/2006/main" w="9525">
            <a:solidFill>
              <a:srgbClr val="D3D9D5"/>
            </a:solidFill>
            <a:prstDash val="solid"/>
          </a:ln>
        </p:spPr>
      </p:sp>
      <p:sp>
        <p:nvSpPr>
          <p:cNvPr id="4" name="footer-author-17">
            <a:extLst xmlns:a="http://schemas.openxmlformats.org/drawingml/2006/main">
              <a:ext uri="{FF2B5EF4-FFF2-40B4-BE49-F238E27FC236}">
                <a16:creationId xmlns:a16="http://schemas.microsoft.com/office/drawing/2014/main" id="{B4A5F390-5773-4F0F-A7F2-3E60189E0C3E}"/>
              </a:ext>
            </a:extLst>
          </p:cNvPr>
          <p:cNvSpPr>
            <a:spLocks xmlns:a="http://schemas.openxmlformats.org/drawingml/2006/main" noGrp="1"/>
          </p:cNvSpPr>
          <p:nvPr/>
        </p:nvSpPr>
        <p:spPr>
          <a:xfrm xmlns:a="http://schemas.openxmlformats.org/drawingml/2006/main">
            <a:off x="400050" y="6391275"/>
            <a:ext cx="809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一般社団法人国際審査員連盟　石原美惠子</a:t>
            </a:r>
          </a:p>
        </p:txBody>
      </p:sp>
      <p:sp>
        <p:nvSpPr>
          <p:cNvPr id="5" name="footer-number-17">
            <a:extLst xmlns:a="http://schemas.openxmlformats.org/drawingml/2006/main">
              <a:ext uri="{FF2B5EF4-FFF2-40B4-BE49-F238E27FC236}">
                <a16:creationId xmlns:a16="http://schemas.microsoft.com/office/drawing/2014/main" id="{1B64737A-5914-4D69-BD20-BA3EEDB0283F}"/>
              </a:ext>
            </a:extLst>
          </p:cNvPr>
          <p:cNvSpPr>
            <a:spLocks xmlns:a="http://schemas.openxmlformats.org/drawingml/2006/main" noGrp="1"/>
          </p:cNvSpPr>
          <p:nvPr/>
        </p:nvSpPr>
        <p:spPr>
          <a:xfrm xmlns:a="http://schemas.openxmlformats.org/drawingml/2006/main">
            <a:off x="11239500" y="6391275"/>
            <a:ext cx="5524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17</a:t>
            </a:r>
          </a:p>
        </p:txBody>
      </p:sp>
      <p:sp>
        <p:nvSpPr>
          <p:cNvPr id="6" name="s17-p1-pill">
            <a:extLst xmlns:a="http://schemas.openxmlformats.org/drawingml/2006/main">
              <a:ext uri="{FF2B5EF4-FFF2-40B4-BE49-F238E27FC236}">
                <a16:creationId xmlns:a16="http://schemas.microsoft.com/office/drawing/2014/main" id="{DB33D007-EDEB-42B2-AAC1-7B7505E69FFC}"/>
              </a:ext>
            </a:extLst>
          </p:cNvPr>
          <p:cNvSpPr>
            <a:spLocks xmlns:a="http://schemas.openxmlformats.org/drawingml/2006/main" noGrp="1"/>
          </p:cNvSpPr>
          <p:nvPr/>
        </p:nvSpPr>
        <p:spPr>
          <a:xfrm xmlns:a="http://schemas.openxmlformats.org/drawingml/2006/main">
            <a:off x="1143000" y="1571625"/>
            <a:ext cx="2476500" cy="419100"/>
          </a:xfrm>
          <a:prstGeom xmlns:a="http://schemas.openxmlformats.org/drawingml/2006/main" prst="roundRect">
            <a:avLst>
              <a:gd name="adj" fmla="val 36364"/>
            </a:avLst>
          </a:prstGeom>
          <a:solidFill xmlns:a="http://schemas.openxmlformats.org/drawingml/2006/main">
            <a:srgbClr val="DDEBE3"/>
          </a:solidFill>
          <a:ln xmlns:a="http://schemas.openxmlformats.org/drawingml/2006/main" w="0">
            <a:solidFill>
              <a:srgbClr val="DDEBE3"/>
            </a:solidFill>
            <a:prstDash val="solid"/>
          </a:ln>
        </p:spPr>
      </p:sp>
      <p:sp>
        <p:nvSpPr>
          <p:cNvPr id="7" name="s17-p1-text">
            <a:extLst xmlns:a="http://schemas.openxmlformats.org/drawingml/2006/main">
              <a:ext uri="{FF2B5EF4-FFF2-40B4-BE49-F238E27FC236}">
                <a16:creationId xmlns:a16="http://schemas.microsoft.com/office/drawing/2014/main" id="{7C570047-C505-45FD-A04E-C6F41F9DCA2D}"/>
              </a:ext>
            </a:extLst>
          </p:cNvPr>
          <p:cNvSpPr>
            <a:spLocks xmlns:a="http://schemas.openxmlformats.org/drawingml/2006/main" noGrp="1"/>
          </p:cNvSpPr>
          <p:nvPr/>
        </p:nvSpPr>
        <p:spPr>
          <a:xfrm xmlns:a="http://schemas.openxmlformats.org/drawingml/2006/main">
            <a:off x="1257300" y="1619250"/>
            <a:ext cx="22479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buNone/>
              <a:defRPr sz="1575" b="1">
                <a:solidFill>
                  <a:srgbClr val="1F5B45"/>
                </a:solidFill>
                <a:latin typeface="Yu Gothic"/>
                <a:ea typeface="Yu Gothic"/>
                <a:cs typeface="Yu Gothic"/>
              </a:defRPr>
            </a:pPr>
            <a:r>
              <a:rPr sz="1575" b="1">
                <a:solidFill>
                  <a:srgbClr val="1F5B45"/>
                </a:solidFill>
                <a:latin typeface="Yu Gothic"/>
                <a:ea typeface="Yu Gothic"/>
                <a:cs typeface="Yu Gothic"/>
              </a:rPr>
              <a:t>成人 6名</a:t>
            </a:r>
          </a:p>
        </p:txBody>
      </p:sp>
      <p:sp>
        <p:nvSpPr>
          <p:cNvPr id="8" name="s17-p2-pill">
            <a:extLst xmlns:a="http://schemas.openxmlformats.org/drawingml/2006/main">
              <a:ext uri="{FF2B5EF4-FFF2-40B4-BE49-F238E27FC236}">
                <a16:creationId xmlns:a16="http://schemas.microsoft.com/office/drawing/2014/main" id="{72EA3D80-9825-4034-AF95-BDDD968455DB}"/>
              </a:ext>
            </a:extLst>
          </p:cNvPr>
          <p:cNvSpPr>
            <a:spLocks xmlns:a="http://schemas.openxmlformats.org/drawingml/2006/main" noGrp="1"/>
          </p:cNvSpPr>
          <p:nvPr/>
        </p:nvSpPr>
        <p:spPr>
          <a:xfrm xmlns:a="http://schemas.openxmlformats.org/drawingml/2006/main">
            <a:off x="4857750" y="1571625"/>
            <a:ext cx="2476500" cy="419100"/>
          </a:xfrm>
          <a:prstGeom xmlns:a="http://schemas.openxmlformats.org/drawingml/2006/main" prst="roundRect">
            <a:avLst>
              <a:gd name="adj" fmla="val 36364"/>
            </a:avLst>
          </a:prstGeom>
          <a:solidFill xmlns:a="http://schemas.openxmlformats.org/drawingml/2006/main">
            <a:srgbClr val="EDF5F7"/>
          </a:solidFill>
          <a:ln xmlns:a="http://schemas.openxmlformats.org/drawingml/2006/main" w="0">
            <a:solidFill>
              <a:srgbClr val="EDF5F7"/>
            </a:solidFill>
            <a:prstDash val="solid"/>
          </a:ln>
        </p:spPr>
      </p:sp>
      <p:sp>
        <p:nvSpPr>
          <p:cNvPr id="9" name="s17-p2-text">
            <a:extLst xmlns:a="http://schemas.openxmlformats.org/drawingml/2006/main">
              <a:ext uri="{FF2B5EF4-FFF2-40B4-BE49-F238E27FC236}">
                <a16:creationId xmlns:a16="http://schemas.microsoft.com/office/drawing/2014/main" id="{3D499B81-2B01-43B5-BA3E-2939B44E6728}"/>
              </a:ext>
            </a:extLst>
          </p:cNvPr>
          <p:cNvSpPr>
            <a:spLocks xmlns:a="http://schemas.openxmlformats.org/drawingml/2006/main" noGrp="1"/>
          </p:cNvSpPr>
          <p:nvPr/>
        </p:nvSpPr>
        <p:spPr>
          <a:xfrm xmlns:a="http://schemas.openxmlformats.org/drawingml/2006/main">
            <a:off x="4972050" y="1619250"/>
            <a:ext cx="22479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buNone/>
              <a:defRPr sz="1575" b="1">
                <a:solidFill>
                  <a:srgbClr val="4E8D99"/>
                </a:solidFill>
                <a:latin typeface="Yu Gothic"/>
                <a:ea typeface="Yu Gothic"/>
                <a:cs typeface="Yu Gothic"/>
              </a:defRPr>
            </a:pPr>
            <a:r>
              <a:rPr sz="1575" b="1">
                <a:solidFill>
                  <a:srgbClr val="4E8D99"/>
                </a:solidFill>
                <a:latin typeface="Yu Gothic"/>
                <a:ea typeface="Yu Gothic"/>
                <a:cs typeface="Yu Gothic"/>
              </a:rPr>
              <a:t>全員が A→B→C</a:t>
            </a:r>
          </a:p>
        </p:txBody>
      </p:sp>
      <p:sp>
        <p:nvSpPr>
          <p:cNvPr id="10" name="s17-p3-pill">
            <a:extLst xmlns:a="http://schemas.openxmlformats.org/drawingml/2006/main">
              <a:ext uri="{FF2B5EF4-FFF2-40B4-BE49-F238E27FC236}">
                <a16:creationId xmlns:a16="http://schemas.microsoft.com/office/drawing/2014/main" id="{41242661-90A7-43E7-BA08-9A4395C17824}"/>
              </a:ext>
            </a:extLst>
          </p:cNvPr>
          <p:cNvSpPr>
            <a:spLocks xmlns:a="http://schemas.openxmlformats.org/drawingml/2006/main" noGrp="1"/>
          </p:cNvSpPr>
          <p:nvPr/>
        </p:nvSpPr>
        <p:spPr>
          <a:xfrm xmlns:a="http://schemas.openxmlformats.org/drawingml/2006/main">
            <a:off x="8572500" y="1571625"/>
            <a:ext cx="2476500" cy="419100"/>
          </a:xfrm>
          <a:prstGeom xmlns:a="http://schemas.openxmlformats.org/drawingml/2006/main" prst="roundRect">
            <a:avLst>
              <a:gd name="adj" fmla="val 36364"/>
            </a:avLst>
          </a:prstGeom>
          <a:solidFill xmlns:a="http://schemas.openxmlformats.org/drawingml/2006/main">
            <a:srgbClr val="F7F1E8"/>
          </a:solidFill>
          <a:ln xmlns:a="http://schemas.openxmlformats.org/drawingml/2006/main" w="0">
            <a:solidFill>
              <a:srgbClr val="F7F1E8"/>
            </a:solidFill>
            <a:prstDash val="solid"/>
          </a:ln>
        </p:spPr>
      </p:sp>
      <p:sp>
        <p:nvSpPr>
          <p:cNvPr id="11" name="s17-p3-text">
            <a:extLst xmlns:a="http://schemas.openxmlformats.org/drawingml/2006/main">
              <a:ext uri="{FF2B5EF4-FFF2-40B4-BE49-F238E27FC236}">
                <a16:creationId xmlns:a16="http://schemas.microsoft.com/office/drawing/2014/main" id="{0E4ABF93-4149-4BF3-9ADB-9ABC50550E39}"/>
              </a:ext>
            </a:extLst>
          </p:cNvPr>
          <p:cNvSpPr>
            <a:spLocks xmlns:a="http://schemas.openxmlformats.org/drawingml/2006/main" noGrp="1"/>
          </p:cNvSpPr>
          <p:nvPr/>
        </p:nvSpPr>
        <p:spPr>
          <a:xfrm xmlns:a="http://schemas.openxmlformats.org/drawingml/2006/main">
            <a:off x="8686800" y="1619250"/>
            <a:ext cx="22479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buNone/>
              <a:defRPr sz="1575" b="1">
                <a:solidFill>
                  <a:srgbClr val="A96C3D"/>
                </a:solidFill>
                <a:latin typeface="Yu Gothic"/>
                <a:ea typeface="Yu Gothic"/>
                <a:cs typeface="Yu Gothic"/>
              </a:defRPr>
            </a:pPr>
            <a:r>
              <a:rPr sz="1575" b="1">
                <a:solidFill>
                  <a:srgbClr val="A96C3D"/>
                </a:solidFill>
                <a:latin typeface="Yu Gothic"/>
                <a:ea typeface="Yu Gothic"/>
                <a:cs typeface="Yu Gothic"/>
              </a:rPr>
              <a:t>合計 18セッション</a:t>
            </a:r>
          </a:p>
        </p:txBody>
      </p:sp>
      <p:sp>
        <p:nvSpPr>
          <p:cNvPr id="12" name="s17-core">
            <a:extLst xmlns:a="http://schemas.openxmlformats.org/drawingml/2006/main">
              <a:ext uri="{FF2B5EF4-FFF2-40B4-BE49-F238E27FC236}">
                <a16:creationId xmlns:a16="http://schemas.microsoft.com/office/drawing/2014/main" id="{FBD7ADC5-80A1-4CBA-B24B-D68E97A29787}"/>
              </a:ext>
            </a:extLst>
          </p:cNvPr>
          <p:cNvSpPr>
            <a:spLocks xmlns:a="http://schemas.openxmlformats.org/drawingml/2006/main" noGrp="1"/>
          </p:cNvSpPr>
          <p:nvPr/>
        </p:nvSpPr>
        <p:spPr>
          <a:xfrm xmlns:a="http://schemas.openxmlformats.org/drawingml/2006/main">
            <a:off x="742950" y="2428875"/>
            <a:ext cx="10706100" cy="1257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buNone/>
              <a:defRPr sz="3150" b="1">
                <a:solidFill>
                  <a:srgbClr val="18201C"/>
                </a:solidFill>
                <a:latin typeface="Yu Gothic"/>
                <a:ea typeface="Yu Gothic"/>
                <a:cs typeface="Yu Gothic"/>
              </a:defRPr>
            </a:pPr>
            <a:r>
              <a:rPr sz="3150" b="1">
                <a:solidFill>
                  <a:srgbClr val="18201C"/>
                </a:solidFill>
                <a:latin typeface="Yu Gothic"/>
                <a:ea typeface="Yu Gothic"/>
                <a:cs typeface="Yu Gothic"/>
              </a:rPr>
              <a:t>一人ひとりのA→B→Cを、</a:t>
            </a:r>
          </a:p>
          <a:p xmlns:a="http://schemas.openxmlformats.org/drawingml/2006/main">
            <a:pPr algn="ctr">
              <a:buNone/>
              <a:defRPr sz="3150" b="1">
                <a:solidFill>
                  <a:srgbClr val="18201C"/>
                </a:solidFill>
                <a:latin typeface="Yu Gothic"/>
                <a:ea typeface="Yu Gothic"/>
                <a:cs typeface="Yu Gothic"/>
              </a:defRPr>
            </a:pPr>
            <a:r>
              <a:rPr sz="3150" b="1">
                <a:solidFill>
                  <a:srgbClr val="18201C"/>
                </a:solidFill>
                <a:latin typeface="Yu Gothic"/>
                <a:ea typeface="Yu Gothic"/>
                <a:cs typeface="Yu Gothic"/>
              </a:rPr>
              <a:t>連続した回復軌跡として追う。</a:t>
            </a:r>
          </a:p>
        </p:txBody>
      </p:sp>
      <p:sp>
        <p:nvSpPr>
          <p:cNvPr id="13" name="s17-design-panel">
            <a:extLst xmlns:a="http://schemas.openxmlformats.org/drawingml/2006/main">
              <a:ext uri="{FF2B5EF4-FFF2-40B4-BE49-F238E27FC236}">
                <a16:creationId xmlns:a16="http://schemas.microsoft.com/office/drawing/2014/main" id="{ACCBCF2A-E140-42AF-BEF0-F1F8D555BD58}"/>
              </a:ext>
            </a:extLst>
          </p:cNvPr>
          <p:cNvSpPr>
            <a:spLocks xmlns:a="http://schemas.openxmlformats.org/drawingml/2006/main" noGrp="1"/>
          </p:cNvSpPr>
          <p:nvPr/>
        </p:nvSpPr>
        <p:spPr>
          <a:xfrm xmlns:a="http://schemas.openxmlformats.org/drawingml/2006/main">
            <a:off x="904875" y="4267200"/>
            <a:ext cx="10382250" cy="1257300"/>
          </a:xfrm>
          <a:prstGeom xmlns:a="http://schemas.openxmlformats.org/drawingml/2006/main" prst="roundRect">
            <a:avLst>
              <a:gd name="adj" fmla="val 12121"/>
            </a:avLst>
          </a:prstGeom>
          <a:solidFill xmlns:a="http://schemas.openxmlformats.org/drawingml/2006/main">
            <a:srgbClr val="F4F6F4"/>
          </a:solidFill>
          <a:ln xmlns:a="http://schemas.openxmlformats.org/drawingml/2006/main" w="11430">
            <a:solidFill>
              <a:srgbClr val="DDE2DE"/>
            </a:solidFill>
            <a:prstDash val="solid"/>
          </a:ln>
        </p:spPr>
      </p:sp>
      <p:sp>
        <p:nvSpPr>
          <p:cNvPr id="14" name="s17-design-accent">
            <a:extLst xmlns:a="http://schemas.openxmlformats.org/drawingml/2006/main">
              <a:ext uri="{FF2B5EF4-FFF2-40B4-BE49-F238E27FC236}">
                <a16:creationId xmlns:a16="http://schemas.microsoft.com/office/drawing/2014/main" id="{3628D3B7-64E0-4303-935C-AC3A0F7277F6}"/>
              </a:ext>
            </a:extLst>
          </p:cNvPr>
          <p:cNvSpPr>
            <a:spLocks xmlns:a="http://schemas.openxmlformats.org/drawingml/2006/main" noGrp="1"/>
          </p:cNvSpPr>
          <p:nvPr/>
        </p:nvSpPr>
        <p:spPr>
          <a:xfrm xmlns:a="http://schemas.openxmlformats.org/drawingml/2006/main">
            <a:off x="904875" y="4267200"/>
            <a:ext cx="76200" cy="1257300"/>
          </a:xfrm>
          <a:prstGeom xmlns:a="http://schemas.openxmlformats.org/drawingml/2006/main" prst="rect">
            <a:avLst/>
          </a:prstGeom>
          <a:solidFill xmlns:a="http://schemas.openxmlformats.org/drawingml/2006/main">
            <a:srgbClr val="1F5B45"/>
          </a:solidFill>
          <a:ln xmlns:a="http://schemas.openxmlformats.org/drawingml/2006/main" w="0">
            <a:solidFill>
              <a:srgbClr val="1F5B45"/>
            </a:solidFill>
            <a:prstDash val="solid"/>
          </a:ln>
        </p:spPr>
      </p:sp>
      <p:sp>
        <p:nvSpPr>
          <p:cNvPr id="15" name="s17-design-title">
            <a:extLst xmlns:a="http://schemas.openxmlformats.org/drawingml/2006/main">
              <a:ext uri="{FF2B5EF4-FFF2-40B4-BE49-F238E27FC236}">
                <a16:creationId xmlns:a16="http://schemas.microsoft.com/office/drawing/2014/main" id="{CB941FDD-D8BB-4E6D-8E9B-B43CD60B268A}"/>
              </a:ext>
            </a:extLst>
          </p:cNvPr>
          <p:cNvSpPr>
            <a:spLocks xmlns:a="http://schemas.openxmlformats.org/drawingml/2006/main" noGrp="1"/>
          </p:cNvSpPr>
          <p:nvPr/>
        </p:nvSpPr>
        <p:spPr>
          <a:xfrm xmlns:a="http://schemas.openxmlformats.org/drawingml/2006/main">
            <a:off x="1152525" y="4419600"/>
            <a:ext cx="99441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75" b="1">
                <a:solidFill>
                  <a:srgbClr val="1F5B45"/>
                </a:solidFill>
                <a:latin typeface="Yu Gothic"/>
                <a:ea typeface="Yu Gothic"/>
                <a:cs typeface="Yu Gothic"/>
              </a:defRPr>
            </a:pPr>
            <a:r>
              <a:rPr sz="1875" b="1">
                <a:solidFill>
                  <a:srgbClr val="1F5B45"/>
                </a:solidFill>
                <a:latin typeface="Yu Gothic"/>
                <a:ea typeface="Yu Gothic"/>
                <a:cs typeface="Yu Gothic"/>
              </a:rPr>
              <a:t>段階的な被験者内反復測定</a:t>
            </a:r>
          </a:p>
        </p:txBody>
      </p:sp>
      <p:sp>
        <p:nvSpPr>
          <p:cNvPr id="16" name="s17-design-body">
            <a:extLst xmlns:a="http://schemas.openxmlformats.org/drawingml/2006/main">
              <a:ext uri="{FF2B5EF4-FFF2-40B4-BE49-F238E27FC236}">
                <a16:creationId xmlns:a16="http://schemas.microsoft.com/office/drawing/2014/main" id="{81558C34-A235-47E6-961F-539B2DC6EAE7}"/>
              </a:ext>
            </a:extLst>
          </p:cNvPr>
          <p:cNvSpPr>
            <a:spLocks xmlns:a="http://schemas.openxmlformats.org/drawingml/2006/main" noGrp="1"/>
          </p:cNvSpPr>
          <p:nvPr/>
        </p:nvSpPr>
        <p:spPr>
          <a:xfrm xmlns:a="http://schemas.openxmlformats.org/drawingml/2006/main">
            <a:off x="1152525" y="4933950"/>
            <a:ext cx="99441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83333"/>
          </a:bodyPr>
          <a:lstStyle xmlns:a="http://schemas.openxmlformats.org/drawingml/2006/main"/>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各参加者のA・B・Cを実施順に並べ、回復持続時間とT0〜T5の得点推移を一つの軌跡として示す。次に、その段階的延長が6名で再現されるかを確かめる。</a:t>
            </a:r>
          </a:p>
        </p:txBody>
      </p:sp>
      <p:sp>
        <p:nvSpPr>
          <p:cNvPr id="17" name="s17-pilot">
            <a:extLst xmlns:a="http://schemas.openxmlformats.org/drawingml/2006/main">
              <a:ext uri="{FF2B5EF4-FFF2-40B4-BE49-F238E27FC236}">
                <a16:creationId xmlns:a16="http://schemas.microsoft.com/office/drawing/2014/main" id="{C56DEE2F-6132-44DC-9CF2-CEB8B7680F72}"/>
              </a:ext>
            </a:extLst>
          </p:cNvPr>
          <p:cNvSpPr>
            <a:spLocks xmlns:a="http://schemas.openxmlformats.org/drawingml/2006/main" noGrp="1"/>
          </p:cNvSpPr>
          <p:nvPr/>
        </p:nvSpPr>
        <p:spPr>
          <a:xfrm xmlns:a="http://schemas.openxmlformats.org/drawingml/2006/main">
            <a:off x="1714500" y="5715000"/>
            <a:ext cx="8763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575" b="1">
                <a:solidFill>
                  <a:srgbClr val="57615B"/>
                </a:solidFill>
                <a:latin typeface="Yu Gothic"/>
                <a:ea typeface="Yu Gothic"/>
                <a:cs typeface="Yu Gothic"/>
              </a:defRPr>
            </a:pPr>
            <a:r>
              <a:rPr sz="1575" b="1">
                <a:solidFill>
                  <a:srgbClr val="57615B"/>
                </a:solidFill>
                <a:latin typeface="Yu Gothic"/>
                <a:ea typeface="Yu Gothic"/>
                <a:cs typeface="Yu Gothic"/>
              </a:rPr>
              <a:t>位置づけ：手順・参加者負担・記録可能性を確かめる先導研究</a:t>
            </a:r>
          </a:p>
        </p:txBody>
      </p:sp>
    </p:spTree>
    <p:extLst>
      <p:ext uri="{BB962C8B-B14F-4D97-AF65-F5344CB8AC3E}">
        <p14:creationId xmlns:p14="http://schemas.microsoft.com/office/powerpoint/2010/main" val="22405267"/>
      </p:ext>
    </p:extLst>
  </p:cSld>
</p:sld>
</file>

<file path=ppt/slides/slide18.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9" name="eyebrow-18">
            <a:extLst xmlns:a="http://schemas.openxmlformats.org/drawingml/2006/main">
              <a:ext uri="{FF2B5EF4-FFF2-40B4-BE49-F238E27FC236}">
                <a16:creationId xmlns:a16="http://schemas.microsoft.com/office/drawing/2014/main" id="{33128E77-BA1F-4EC5-A443-0AE2C6C25DB3}"/>
              </a:ext>
            </a:extLst>
          </p:cNvPr>
          <p:cNvSpPr>
            <a:spLocks xmlns:a="http://schemas.openxmlformats.org/drawingml/2006/main" noGrp="1"/>
          </p:cNvSpPr>
          <p:nvPr/>
        </p:nvSpPr>
        <p:spPr>
          <a:xfrm xmlns:a="http://schemas.openxmlformats.org/drawingml/2006/main">
            <a:off x="400050" y="238125"/>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275" b="1">
                <a:solidFill>
                  <a:srgbClr val="1F5B45"/>
                </a:solidFill>
                <a:latin typeface="Yu Gothic"/>
                <a:ea typeface="Yu Gothic"/>
                <a:cs typeface="Yu Gothic"/>
              </a:defRPr>
            </a:pPr>
            <a:r>
              <a:rPr sz="1275" b="1">
                <a:solidFill>
                  <a:srgbClr val="1F5B45"/>
                </a:solidFill>
                <a:latin typeface="Yu Gothic"/>
                <a:ea typeface="Yu Gothic"/>
                <a:cs typeface="Yu Gothic"/>
              </a:rPr>
              <a:t>森林浴を中核とする継続的未病ケア</a:t>
            </a:r>
          </a:p>
        </p:txBody>
      </p:sp>
      <p:sp>
        <p:nvSpPr>
          <p:cNvPr id="2" name="title-18">
            <a:extLst xmlns:a="http://schemas.openxmlformats.org/drawingml/2006/main">
              <a:ext uri="{FF2B5EF4-FFF2-40B4-BE49-F238E27FC236}">
                <a16:creationId xmlns:a16="http://schemas.microsoft.com/office/drawing/2014/main" id="{74B2E35B-CBAA-4D2F-B8DE-24C5711DBA79}"/>
              </a:ext>
            </a:extLst>
          </p:cNvPr>
          <p:cNvSpPr>
            <a:spLocks xmlns:a="http://schemas.openxmlformats.org/drawingml/2006/main" noGrp="1"/>
          </p:cNvSpPr>
          <p:nvPr/>
        </p:nvSpPr>
        <p:spPr>
          <a:xfrm xmlns:a="http://schemas.openxmlformats.org/drawingml/2006/main">
            <a:off x="400050" y="514350"/>
            <a:ext cx="113919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3300" b="1">
                <a:solidFill>
                  <a:srgbClr val="18201C"/>
                </a:solidFill>
                <a:latin typeface="Yu Gothic"/>
                <a:ea typeface="Yu Gothic"/>
                <a:cs typeface="Yu Gothic"/>
              </a:defRPr>
            </a:pPr>
            <a:r>
              <a:rPr sz="3300" b="1">
                <a:solidFill>
                  <a:srgbClr val="18201C"/>
                </a:solidFill>
                <a:latin typeface="Yu Gothic"/>
                <a:ea typeface="Yu Gothic"/>
                <a:cs typeface="Yu Gothic"/>
              </a:rPr>
              <a:t>三つの研究条件</a:t>
            </a:r>
          </a:p>
        </p:txBody>
      </p:sp>
      <p:sp>
        <p:nvSpPr>
          <p:cNvPr id="3" name="footer-rule-18">
            <a:extLst xmlns:a="http://schemas.openxmlformats.org/drawingml/2006/main">
              <a:ext uri="{FF2B5EF4-FFF2-40B4-BE49-F238E27FC236}">
                <a16:creationId xmlns:a16="http://schemas.microsoft.com/office/drawing/2014/main" id="{8FE33271-6AF3-4514-A421-74C7AC94B66E}"/>
              </a:ext>
            </a:extLst>
          </p:cNvPr>
          <p:cNvSpPr>
            <a:spLocks xmlns:a="http://schemas.openxmlformats.org/drawingml/2006/main" noGrp="1"/>
          </p:cNvSpPr>
          <p:nvPr/>
        </p:nvSpPr>
        <p:spPr>
          <a:xfrm xmlns:a="http://schemas.openxmlformats.org/drawingml/2006/main">
            <a:off x="400050" y="6305550"/>
            <a:ext cx="11391900" cy="0"/>
          </a:xfrm>
          <a:prstGeom xmlns:a="http://schemas.openxmlformats.org/drawingml/2006/main" prst="line">
            <a:avLst/>
          </a:prstGeom>
          <a:noFill xmlns:a="http://schemas.openxmlformats.org/drawingml/2006/main"/>
          <a:ln xmlns:a="http://schemas.openxmlformats.org/drawingml/2006/main" w="9525">
            <a:solidFill>
              <a:srgbClr val="D3D9D5"/>
            </a:solidFill>
            <a:prstDash val="solid"/>
          </a:ln>
        </p:spPr>
      </p:sp>
      <p:sp>
        <p:nvSpPr>
          <p:cNvPr id="4" name="footer-author-18">
            <a:extLst xmlns:a="http://schemas.openxmlformats.org/drawingml/2006/main">
              <a:ext uri="{FF2B5EF4-FFF2-40B4-BE49-F238E27FC236}">
                <a16:creationId xmlns:a16="http://schemas.microsoft.com/office/drawing/2014/main" id="{C3C4B7CD-F206-4FA5-9D55-8064874CD904}"/>
              </a:ext>
            </a:extLst>
          </p:cNvPr>
          <p:cNvSpPr>
            <a:spLocks xmlns:a="http://schemas.openxmlformats.org/drawingml/2006/main" noGrp="1"/>
          </p:cNvSpPr>
          <p:nvPr/>
        </p:nvSpPr>
        <p:spPr>
          <a:xfrm xmlns:a="http://schemas.openxmlformats.org/drawingml/2006/main">
            <a:off x="400050" y="6391275"/>
            <a:ext cx="809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一般社団法人国際審査員連盟　石原美惠子</a:t>
            </a:r>
          </a:p>
        </p:txBody>
      </p:sp>
      <p:sp>
        <p:nvSpPr>
          <p:cNvPr id="5" name="footer-number-18">
            <a:extLst xmlns:a="http://schemas.openxmlformats.org/drawingml/2006/main">
              <a:ext uri="{FF2B5EF4-FFF2-40B4-BE49-F238E27FC236}">
                <a16:creationId xmlns:a16="http://schemas.microsoft.com/office/drawing/2014/main" id="{984157F1-8E84-4700-9159-55B5C31FBBDB}"/>
              </a:ext>
            </a:extLst>
          </p:cNvPr>
          <p:cNvSpPr>
            <a:spLocks xmlns:a="http://schemas.openxmlformats.org/drawingml/2006/main" noGrp="1"/>
          </p:cNvSpPr>
          <p:nvPr/>
        </p:nvSpPr>
        <p:spPr>
          <a:xfrm xmlns:a="http://schemas.openxmlformats.org/drawingml/2006/main">
            <a:off x="11239500" y="6391275"/>
            <a:ext cx="5524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18</a:t>
            </a:r>
          </a:p>
        </p:txBody>
      </p:sp>
      <p:sp>
        <p:nvSpPr>
          <p:cNvPr id="6" name="s18-card-1-panel">
            <a:extLst xmlns:a="http://schemas.openxmlformats.org/drawingml/2006/main">
              <a:ext uri="{FF2B5EF4-FFF2-40B4-BE49-F238E27FC236}">
                <a16:creationId xmlns:a16="http://schemas.microsoft.com/office/drawing/2014/main" id="{5CBD59A4-BB6A-44BF-AA66-42046D3F8C1F}"/>
              </a:ext>
            </a:extLst>
          </p:cNvPr>
          <p:cNvSpPr>
            <a:spLocks xmlns:a="http://schemas.openxmlformats.org/drawingml/2006/main" noGrp="1"/>
          </p:cNvSpPr>
          <p:nvPr/>
        </p:nvSpPr>
        <p:spPr>
          <a:xfrm xmlns:a="http://schemas.openxmlformats.org/drawingml/2006/main">
            <a:off x="400050" y="1714500"/>
            <a:ext cx="3632200" cy="3381375"/>
          </a:xfrm>
          <a:prstGeom xmlns:a="http://schemas.openxmlformats.org/drawingml/2006/main" prst="roundRect">
            <a:avLst>
              <a:gd name="adj" fmla="val 4507"/>
            </a:avLst>
          </a:prstGeom>
          <a:solidFill xmlns:a="http://schemas.openxmlformats.org/drawingml/2006/main">
            <a:srgbClr val="F7F1E8"/>
          </a:solidFill>
          <a:ln xmlns:a="http://schemas.openxmlformats.org/drawingml/2006/main" w="11430">
            <a:solidFill>
              <a:srgbClr val="DDE2DE"/>
            </a:solidFill>
            <a:prstDash val="solid"/>
          </a:ln>
        </p:spPr>
      </p:sp>
      <p:sp>
        <p:nvSpPr>
          <p:cNvPr id="7" name="s18-card-1-accent">
            <a:extLst xmlns:a="http://schemas.openxmlformats.org/drawingml/2006/main">
              <a:ext uri="{FF2B5EF4-FFF2-40B4-BE49-F238E27FC236}">
                <a16:creationId xmlns:a16="http://schemas.microsoft.com/office/drawing/2014/main" id="{C10CB9E7-0101-4415-978B-D6B0DFBFCFB4}"/>
              </a:ext>
            </a:extLst>
          </p:cNvPr>
          <p:cNvSpPr>
            <a:spLocks xmlns:a="http://schemas.openxmlformats.org/drawingml/2006/main" noGrp="1"/>
          </p:cNvSpPr>
          <p:nvPr/>
        </p:nvSpPr>
        <p:spPr>
          <a:xfrm xmlns:a="http://schemas.openxmlformats.org/drawingml/2006/main">
            <a:off x="400050" y="1714500"/>
            <a:ext cx="76200" cy="3381375"/>
          </a:xfrm>
          <a:prstGeom xmlns:a="http://schemas.openxmlformats.org/drawingml/2006/main" prst="rect">
            <a:avLst/>
          </a:prstGeom>
          <a:solidFill xmlns:a="http://schemas.openxmlformats.org/drawingml/2006/main">
            <a:srgbClr val="A96C3D"/>
          </a:solidFill>
          <a:ln xmlns:a="http://schemas.openxmlformats.org/drawingml/2006/main" w="0">
            <a:solidFill>
              <a:srgbClr val="A96C3D"/>
            </a:solidFill>
            <a:prstDash val="solid"/>
          </a:ln>
        </p:spPr>
      </p:sp>
      <p:sp>
        <p:nvSpPr>
          <p:cNvPr id="8" name="s18-card-1-title">
            <a:extLst xmlns:a="http://schemas.openxmlformats.org/drawingml/2006/main">
              <a:ext uri="{FF2B5EF4-FFF2-40B4-BE49-F238E27FC236}">
                <a16:creationId xmlns:a16="http://schemas.microsoft.com/office/drawing/2014/main" id="{FD9F45E7-D939-4540-BDF3-17E4352151F4}"/>
              </a:ext>
            </a:extLst>
          </p:cNvPr>
          <p:cNvSpPr>
            <a:spLocks xmlns:a="http://schemas.openxmlformats.org/drawingml/2006/main" noGrp="1"/>
          </p:cNvSpPr>
          <p:nvPr/>
        </p:nvSpPr>
        <p:spPr>
          <a:xfrm xmlns:a="http://schemas.openxmlformats.org/drawingml/2006/main">
            <a:off x="647700" y="1866900"/>
            <a:ext cx="31940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A96C3D"/>
                </a:solidFill>
                <a:latin typeface="Yu Gothic"/>
                <a:ea typeface="Yu Gothic"/>
                <a:cs typeface="Yu Gothic"/>
              </a:defRPr>
            </a:pPr>
            <a:r>
              <a:rPr sz="2025" b="1">
                <a:solidFill>
                  <a:srgbClr val="A96C3D"/>
                </a:solidFill>
                <a:latin typeface="Yu Gothic"/>
                <a:ea typeface="Yu Gothic"/>
                <a:cs typeface="Yu Gothic"/>
              </a:rPr>
              <a:t>A：SPA</a:t>
            </a:r>
          </a:p>
        </p:txBody>
      </p:sp>
      <p:sp>
        <p:nvSpPr>
          <p:cNvPr id="9" name="s18-card-1-body">
            <a:extLst xmlns:a="http://schemas.openxmlformats.org/drawingml/2006/main">
              <a:ext uri="{FF2B5EF4-FFF2-40B4-BE49-F238E27FC236}">
                <a16:creationId xmlns:a16="http://schemas.microsoft.com/office/drawing/2014/main" id="{D541A71E-72A0-4729-A66B-48F0A8DCD760}"/>
              </a:ext>
            </a:extLst>
          </p:cNvPr>
          <p:cNvSpPr>
            <a:spLocks xmlns:a="http://schemas.openxmlformats.org/drawingml/2006/main" noGrp="1"/>
          </p:cNvSpPr>
          <p:nvPr/>
        </p:nvSpPr>
        <p:spPr>
          <a:xfrm xmlns:a="http://schemas.openxmlformats.org/drawingml/2006/main">
            <a:off x="647700" y="2381250"/>
            <a:ext cx="3194050" cy="25622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75" b="1">
                <a:solidFill>
                  <a:srgbClr val="18201C"/>
                </a:solidFill>
                <a:latin typeface="Yu Gothic"/>
                <a:ea typeface="Yu Gothic"/>
                <a:cs typeface="Yu Gothic"/>
              </a:defRPr>
            </a:pPr>
            <a:r>
              <a:rPr sz="1875" b="1">
                <a:solidFill>
                  <a:srgbClr val="18201C"/>
                </a:solidFill>
                <a:latin typeface="Yu Gothic"/>
                <a:ea typeface="Yu Gothic"/>
                <a:cs typeface="Yu Gothic"/>
              </a:rPr>
              <a:t>標準化したSPAケア</a:t>
            </a:r>
          </a:p>
          <a:p xmlns:a="http://schemas.openxmlformats.org/drawingml/2006/main">
            <a:r>
              <a:t/>
            </a:r>
          </a:p>
          <a:p xmlns:a="http://schemas.openxmlformats.org/drawingml/2006/main">
            <a:pPr algn="l">
              <a:buNone/>
              <a:defRPr sz="1875" b="1">
                <a:solidFill>
                  <a:srgbClr val="18201C"/>
                </a:solidFill>
                <a:latin typeface="Yu Gothic"/>
                <a:ea typeface="Yu Gothic"/>
                <a:cs typeface="Yu Gothic"/>
              </a:defRPr>
            </a:pPr>
            <a:r>
              <a:rPr sz="1875" b="1">
                <a:solidFill>
                  <a:srgbClr val="18201C"/>
                </a:solidFill>
                <a:latin typeface="Yu Gothic"/>
                <a:ea typeface="Yu Gothic"/>
                <a:cs typeface="Yu Gothic"/>
              </a:rPr>
              <a:t>段階1：SPA後の回復の深さと持続時間を記録</a:t>
            </a:r>
          </a:p>
        </p:txBody>
      </p:sp>
      <p:sp>
        <p:nvSpPr>
          <p:cNvPr id="10" name="s18-card-2-panel">
            <a:extLst xmlns:a="http://schemas.openxmlformats.org/drawingml/2006/main">
              <a:ext uri="{FF2B5EF4-FFF2-40B4-BE49-F238E27FC236}">
                <a16:creationId xmlns:a16="http://schemas.microsoft.com/office/drawing/2014/main" id="{735B190D-58C2-420C-BF4B-8F1745AD2BD2}"/>
              </a:ext>
            </a:extLst>
          </p:cNvPr>
          <p:cNvSpPr>
            <a:spLocks xmlns:a="http://schemas.openxmlformats.org/drawingml/2006/main" noGrp="1"/>
          </p:cNvSpPr>
          <p:nvPr/>
        </p:nvSpPr>
        <p:spPr>
          <a:xfrm xmlns:a="http://schemas.openxmlformats.org/drawingml/2006/main">
            <a:off x="4279900" y="1714500"/>
            <a:ext cx="3632200" cy="3381375"/>
          </a:xfrm>
          <a:prstGeom xmlns:a="http://schemas.openxmlformats.org/drawingml/2006/main" prst="roundRect">
            <a:avLst>
              <a:gd name="adj" fmla="val 4507"/>
            </a:avLst>
          </a:prstGeom>
          <a:solidFill xmlns:a="http://schemas.openxmlformats.org/drawingml/2006/main">
            <a:srgbClr val="DDEBE3"/>
          </a:solidFill>
          <a:ln xmlns:a="http://schemas.openxmlformats.org/drawingml/2006/main" w="11430">
            <a:solidFill>
              <a:srgbClr val="DDE2DE"/>
            </a:solidFill>
            <a:prstDash val="solid"/>
          </a:ln>
        </p:spPr>
      </p:sp>
      <p:sp>
        <p:nvSpPr>
          <p:cNvPr id="11" name="s18-card-2-accent">
            <a:extLst xmlns:a="http://schemas.openxmlformats.org/drawingml/2006/main">
              <a:ext uri="{FF2B5EF4-FFF2-40B4-BE49-F238E27FC236}">
                <a16:creationId xmlns:a16="http://schemas.microsoft.com/office/drawing/2014/main" id="{A8BFBCCF-CA22-40F1-8556-C86EB9829DCF}"/>
              </a:ext>
            </a:extLst>
          </p:cNvPr>
          <p:cNvSpPr>
            <a:spLocks xmlns:a="http://schemas.openxmlformats.org/drawingml/2006/main" noGrp="1"/>
          </p:cNvSpPr>
          <p:nvPr/>
        </p:nvSpPr>
        <p:spPr>
          <a:xfrm xmlns:a="http://schemas.openxmlformats.org/drawingml/2006/main">
            <a:off x="4279900" y="1714500"/>
            <a:ext cx="76200" cy="3381375"/>
          </a:xfrm>
          <a:prstGeom xmlns:a="http://schemas.openxmlformats.org/drawingml/2006/main" prst="rect">
            <a:avLst/>
          </a:prstGeom>
          <a:solidFill xmlns:a="http://schemas.openxmlformats.org/drawingml/2006/main">
            <a:srgbClr val="1F5B45"/>
          </a:solidFill>
          <a:ln xmlns:a="http://schemas.openxmlformats.org/drawingml/2006/main" w="0">
            <a:solidFill>
              <a:srgbClr val="1F5B45"/>
            </a:solidFill>
            <a:prstDash val="solid"/>
          </a:ln>
        </p:spPr>
      </p:sp>
      <p:sp>
        <p:nvSpPr>
          <p:cNvPr id="12" name="s18-card-2-title">
            <a:extLst xmlns:a="http://schemas.openxmlformats.org/drawingml/2006/main">
              <a:ext uri="{FF2B5EF4-FFF2-40B4-BE49-F238E27FC236}">
                <a16:creationId xmlns:a16="http://schemas.microsoft.com/office/drawing/2014/main" id="{02F528D4-561A-4257-BF50-5830F2E55B54}"/>
              </a:ext>
            </a:extLst>
          </p:cNvPr>
          <p:cNvSpPr>
            <a:spLocks xmlns:a="http://schemas.openxmlformats.org/drawingml/2006/main" noGrp="1"/>
          </p:cNvSpPr>
          <p:nvPr/>
        </p:nvSpPr>
        <p:spPr>
          <a:xfrm xmlns:a="http://schemas.openxmlformats.org/drawingml/2006/main">
            <a:off x="4527550" y="1866900"/>
            <a:ext cx="31940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1F5B45"/>
                </a:solidFill>
                <a:latin typeface="Yu Gothic"/>
                <a:ea typeface="Yu Gothic"/>
                <a:cs typeface="Yu Gothic"/>
              </a:defRPr>
            </a:pPr>
            <a:r>
              <a:rPr sz="2025" b="1">
                <a:solidFill>
                  <a:srgbClr val="1F5B45"/>
                </a:solidFill>
                <a:latin typeface="Yu Gothic"/>
                <a:ea typeface="Yu Gothic"/>
                <a:cs typeface="Yu Gothic"/>
              </a:rPr>
              <a:t>B：SPA＋森林浴</a:t>
            </a:r>
          </a:p>
        </p:txBody>
      </p:sp>
      <p:sp>
        <p:nvSpPr>
          <p:cNvPr id="13" name="s18-card-2-body">
            <a:extLst xmlns:a="http://schemas.openxmlformats.org/drawingml/2006/main">
              <a:ext uri="{FF2B5EF4-FFF2-40B4-BE49-F238E27FC236}">
                <a16:creationId xmlns:a16="http://schemas.microsoft.com/office/drawing/2014/main" id="{3874794A-3E89-4036-B76F-EBFE5AB8349C}"/>
              </a:ext>
            </a:extLst>
          </p:cNvPr>
          <p:cNvSpPr>
            <a:spLocks xmlns:a="http://schemas.openxmlformats.org/drawingml/2006/main" noGrp="1"/>
          </p:cNvSpPr>
          <p:nvPr/>
        </p:nvSpPr>
        <p:spPr>
          <a:xfrm xmlns:a="http://schemas.openxmlformats.org/drawingml/2006/main">
            <a:off x="4527550" y="2381250"/>
            <a:ext cx="3194050" cy="25622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75" b="1">
                <a:solidFill>
                  <a:srgbClr val="18201C"/>
                </a:solidFill>
                <a:latin typeface="Yu Gothic"/>
                <a:ea typeface="Yu Gothic"/>
                <a:cs typeface="Yu Gothic"/>
              </a:defRPr>
            </a:pPr>
            <a:r>
              <a:rPr sz="1875" b="1">
                <a:solidFill>
                  <a:srgbClr val="18201C"/>
                </a:solidFill>
                <a:latin typeface="Yu Gothic"/>
                <a:ea typeface="Yu Gothic"/>
                <a:cs typeface="Yu Gothic"/>
              </a:rPr>
              <a:t>同一のSPA後に標準化した森林浴</a:t>
            </a:r>
          </a:p>
          <a:p xmlns:a="http://schemas.openxmlformats.org/drawingml/2006/main">
            <a:r>
              <a:t/>
            </a:r>
          </a:p>
          <a:p xmlns:a="http://schemas.openxmlformats.org/drawingml/2006/main">
            <a:pPr algn="l">
              <a:buNone/>
              <a:defRPr sz="1875" b="1">
                <a:solidFill>
                  <a:srgbClr val="18201C"/>
                </a:solidFill>
                <a:latin typeface="Yu Gothic"/>
                <a:ea typeface="Yu Gothic"/>
                <a:cs typeface="Yu Gothic"/>
              </a:defRPr>
            </a:pPr>
            <a:r>
              <a:rPr sz="1875" b="1">
                <a:solidFill>
                  <a:srgbClr val="18201C"/>
                </a:solidFill>
                <a:latin typeface="Yu Gothic"/>
                <a:ea typeface="Yu Gothic"/>
                <a:cs typeface="Yu Gothic"/>
              </a:rPr>
              <a:t>段階2：森林浴追加後の持続時間を記録</a:t>
            </a:r>
          </a:p>
        </p:txBody>
      </p:sp>
      <p:sp>
        <p:nvSpPr>
          <p:cNvPr id="14" name="s18-card-3-panel">
            <a:extLst xmlns:a="http://schemas.openxmlformats.org/drawingml/2006/main">
              <a:ext uri="{FF2B5EF4-FFF2-40B4-BE49-F238E27FC236}">
                <a16:creationId xmlns:a16="http://schemas.microsoft.com/office/drawing/2014/main" id="{E70B52CD-77C6-4496-A7AE-E6C3BBF9FDFF}"/>
              </a:ext>
            </a:extLst>
          </p:cNvPr>
          <p:cNvSpPr>
            <a:spLocks xmlns:a="http://schemas.openxmlformats.org/drawingml/2006/main" noGrp="1"/>
          </p:cNvSpPr>
          <p:nvPr/>
        </p:nvSpPr>
        <p:spPr>
          <a:xfrm xmlns:a="http://schemas.openxmlformats.org/drawingml/2006/main">
            <a:off x="8159750" y="1714500"/>
            <a:ext cx="3632200" cy="3381375"/>
          </a:xfrm>
          <a:prstGeom xmlns:a="http://schemas.openxmlformats.org/drawingml/2006/main" prst="roundRect">
            <a:avLst>
              <a:gd name="adj" fmla="val 4507"/>
            </a:avLst>
          </a:prstGeom>
          <a:solidFill xmlns:a="http://schemas.openxmlformats.org/drawingml/2006/main">
            <a:srgbClr val="EDF5F7"/>
          </a:solidFill>
          <a:ln xmlns:a="http://schemas.openxmlformats.org/drawingml/2006/main" w="11430">
            <a:solidFill>
              <a:srgbClr val="DDE2DE"/>
            </a:solidFill>
            <a:prstDash val="solid"/>
          </a:ln>
        </p:spPr>
      </p:sp>
      <p:sp>
        <p:nvSpPr>
          <p:cNvPr id="15" name="s18-card-3-accent">
            <a:extLst xmlns:a="http://schemas.openxmlformats.org/drawingml/2006/main">
              <a:ext uri="{FF2B5EF4-FFF2-40B4-BE49-F238E27FC236}">
                <a16:creationId xmlns:a16="http://schemas.microsoft.com/office/drawing/2014/main" id="{B87B0B72-1902-4A89-8889-C351F541089B}"/>
              </a:ext>
            </a:extLst>
          </p:cNvPr>
          <p:cNvSpPr>
            <a:spLocks xmlns:a="http://schemas.openxmlformats.org/drawingml/2006/main" noGrp="1"/>
          </p:cNvSpPr>
          <p:nvPr/>
        </p:nvSpPr>
        <p:spPr>
          <a:xfrm xmlns:a="http://schemas.openxmlformats.org/drawingml/2006/main">
            <a:off x="8159750" y="1714500"/>
            <a:ext cx="76200" cy="3381375"/>
          </a:xfrm>
          <a:prstGeom xmlns:a="http://schemas.openxmlformats.org/drawingml/2006/main" prst="rect">
            <a:avLst/>
          </a:prstGeom>
          <a:solidFill xmlns:a="http://schemas.openxmlformats.org/drawingml/2006/main">
            <a:srgbClr val="4E8D99"/>
          </a:solidFill>
          <a:ln xmlns:a="http://schemas.openxmlformats.org/drawingml/2006/main" w="0">
            <a:solidFill>
              <a:srgbClr val="4E8D99"/>
            </a:solidFill>
            <a:prstDash val="solid"/>
          </a:ln>
        </p:spPr>
      </p:sp>
      <p:sp>
        <p:nvSpPr>
          <p:cNvPr id="16" name="s18-card-3-title">
            <a:extLst xmlns:a="http://schemas.openxmlformats.org/drawingml/2006/main">
              <a:ext uri="{FF2B5EF4-FFF2-40B4-BE49-F238E27FC236}">
                <a16:creationId xmlns:a16="http://schemas.microsoft.com/office/drawing/2014/main" id="{076FF460-9062-4228-878D-6430B0DA8F67}"/>
              </a:ext>
            </a:extLst>
          </p:cNvPr>
          <p:cNvSpPr>
            <a:spLocks xmlns:a="http://schemas.openxmlformats.org/drawingml/2006/main" noGrp="1"/>
          </p:cNvSpPr>
          <p:nvPr/>
        </p:nvSpPr>
        <p:spPr>
          <a:xfrm xmlns:a="http://schemas.openxmlformats.org/drawingml/2006/main">
            <a:off x="8407400" y="1866900"/>
            <a:ext cx="31940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4E8D99"/>
                </a:solidFill>
                <a:latin typeface="Yu Gothic"/>
                <a:ea typeface="Yu Gothic"/>
                <a:cs typeface="Yu Gothic"/>
              </a:defRPr>
            </a:pPr>
            <a:r>
              <a:rPr sz="2025" b="1">
                <a:solidFill>
                  <a:srgbClr val="4E8D99"/>
                </a:solidFill>
                <a:latin typeface="Yu Gothic"/>
                <a:ea typeface="Yu Gothic"/>
                <a:cs typeface="Yu Gothic"/>
              </a:rPr>
              <a:t>C：SPA＋森林浴＋温泉浴</a:t>
            </a:r>
          </a:p>
        </p:txBody>
      </p:sp>
      <p:sp>
        <p:nvSpPr>
          <p:cNvPr id="17" name="s18-card-3-body">
            <a:extLst xmlns:a="http://schemas.openxmlformats.org/drawingml/2006/main">
              <a:ext uri="{FF2B5EF4-FFF2-40B4-BE49-F238E27FC236}">
                <a16:creationId xmlns:a16="http://schemas.microsoft.com/office/drawing/2014/main" id="{E1EA096A-09AC-4EFC-BF13-6EF2BC204ACD}"/>
              </a:ext>
            </a:extLst>
          </p:cNvPr>
          <p:cNvSpPr>
            <a:spLocks xmlns:a="http://schemas.openxmlformats.org/drawingml/2006/main" noGrp="1"/>
          </p:cNvSpPr>
          <p:nvPr/>
        </p:nvSpPr>
        <p:spPr>
          <a:xfrm xmlns:a="http://schemas.openxmlformats.org/drawingml/2006/main">
            <a:off x="8407400" y="2381250"/>
            <a:ext cx="3194050" cy="25622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同一のSPA後に森林浴と温泉浴</a:t>
            </a:r>
          </a:p>
          <a:p xmlns:a="http://schemas.openxmlformats.org/drawingml/2006/main">
            <a:r>
              <a:t/>
            </a:r>
          </a:p>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段階3：完全経路後の持続時間を記録</a:t>
            </a:r>
          </a:p>
        </p:txBody>
      </p:sp>
      <p:sp>
        <p:nvSpPr>
          <p:cNvPr id="18" name="s18-order">
            <a:extLst xmlns:a="http://schemas.openxmlformats.org/drawingml/2006/main">
              <a:ext uri="{FF2B5EF4-FFF2-40B4-BE49-F238E27FC236}">
                <a16:creationId xmlns:a16="http://schemas.microsoft.com/office/drawing/2014/main" id="{C414FAA9-3650-4699-B88D-AFCD437604D8}"/>
              </a:ext>
            </a:extLst>
          </p:cNvPr>
          <p:cNvSpPr>
            <a:spLocks xmlns:a="http://schemas.openxmlformats.org/drawingml/2006/main" noGrp="1"/>
          </p:cNvSpPr>
          <p:nvPr/>
        </p:nvSpPr>
        <p:spPr>
          <a:xfrm xmlns:a="http://schemas.openxmlformats.org/drawingml/2006/main">
            <a:off x="1619250" y="5429250"/>
            <a:ext cx="89535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3650"/>
          </a:bodyPr>
          <a:lstStyle xmlns:a="http://schemas.openxmlformats.org/drawingml/2006/main"/>
          <a:p xmlns:a="http://schemas.openxmlformats.org/drawingml/2006/main">
            <a:pPr algn="ctr">
              <a:buNone/>
              <a:defRPr sz="1875" b="1">
                <a:solidFill>
                  <a:srgbClr val="57615B"/>
                </a:solidFill>
                <a:latin typeface="Yu Gothic"/>
                <a:ea typeface="Yu Gothic"/>
                <a:cs typeface="Yu Gothic"/>
              </a:defRPr>
            </a:pPr>
            <a:r>
              <a:rPr sz="1875" b="1">
                <a:solidFill>
                  <a:srgbClr val="57615B"/>
                </a:solidFill>
                <a:latin typeface="Yu Gothic"/>
                <a:ea typeface="Yu Gothic"/>
                <a:cs typeface="Yu Gothic"/>
              </a:rPr>
              <a:t>全参加者が A→B→C を各1回経験し、1人3セッション、合計18セッション。間隔は7日以上とする。</a:t>
            </a:r>
          </a:p>
        </p:txBody>
      </p:sp>
    </p:spTree>
    <p:extLst>
      <p:ext uri="{BB962C8B-B14F-4D97-AF65-F5344CB8AC3E}">
        <p14:creationId xmlns:p14="http://schemas.microsoft.com/office/powerpoint/2010/main" val="2145935963"/>
      </p:ext>
    </p:extLst>
  </p:cSld>
</p:sld>
</file>

<file path=ppt/slides/slide19.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3" name="eyebrow-19">
            <a:extLst xmlns:a="http://schemas.openxmlformats.org/drawingml/2006/main">
              <a:ext uri="{FF2B5EF4-FFF2-40B4-BE49-F238E27FC236}">
                <a16:creationId xmlns:a16="http://schemas.microsoft.com/office/drawing/2014/main" id="{A80B80E7-0B53-42DD-8E18-CC1C32C1EBCB}"/>
              </a:ext>
            </a:extLst>
          </p:cNvPr>
          <p:cNvSpPr>
            <a:spLocks xmlns:a="http://schemas.openxmlformats.org/drawingml/2006/main" noGrp="1"/>
          </p:cNvSpPr>
          <p:nvPr/>
        </p:nvSpPr>
        <p:spPr>
          <a:xfrm xmlns:a="http://schemas.openxmlformats.org/drawingml/2006/main">
            <a:off x="400050" y="238125"/>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275" b="1">
                <a:solidFill>
                  <a:srgbClr val="1F5B45"/>
                </a:solidFill>
                <a:latin typeface="Yu Gothic"/>
                <a:ea typeface="Yu Gothic"/>
                <a:cs typeface="Yu Gothic"/>
              </a:defRPr>
            </a:pPr>
            <a:r>
              <a:rPr sz="1275" b="1">
                <a:solidFill>
                  <a:srgbClr val="1F5B45"/>
                </a:solidFill>
                <a:latin typeface="Yu Gothic"/>
                <a:ea typeface="Yu Gothic"/>
                <a:cs typeface="Yu Gothic"/>
              </a:rPr>
              <a:t>森林浴を中核とする継続的未病ケア</a:t>
            </a:r>
          </a:p>
        </p:txBody>
      </p:sp>
      <p:sp>
        <p:nvSpPr>
          <p:cNvPr id="2" name="title-19">
            <a:extLst xmlns:a="http://schemas.openxmlformats.org/drawingml/2006/main">
              <a:ext uri="{FF2B5EF4-FFF2-40B4-BE49-F238E27FC236}">
                <a16:creationId xmlns:a16="http://schemas.microsoft.com/office/drawing/2014/main" id="{5B7146BB-CD12-456E-9924-307012066D96}"/>
              </a:ext>
            </a:extLst>
          </p:cNvPr>
          <p:cNvSpPr>
            <a:spLocks xmlns:a="http://schemas.openxmlformats.org/drawingml/2006/main" noGrp="1"/>
          </p:cNvSpPr>
          <p:nvPr/>
        </p:nvSpPr>
        <p:spPr>
          <a:xfrm xmlns:a="http://schemas.openxmlformats.org/drawingml/2006/main">
            <a:off x="400050" y="514350"/>
            <a:ext cx="113919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3300" b="1">
                <a:solidFill>
                  <a:srgbClr val="18201C"/>
                </a:solidFill>
                <a:latin typeface="Yu Gothic"/>
                <a:ea typeface="Yu Gothic"/>
                <a:cs typeface="Yu Gothic"/>
              </a:defRPr>
            </a:pPr>
            <a:r>
              <a:rPr sz="3300" b="1">
                <a:solidFill>
                  <a:srgbClr val="18201C"/>
                </a:solidFill>
                <a:latin typeface="Yu Gothic"/>
                <a:ea typeface="Yu Gothic"/>
                <a:cs typeface="Yu Gothic"/>
              </a:rPr>
              <a:t>比較のためにそろえる条件</a:t>
            </a:r>
          </a:p>
        </p:txBody>
      </p:sp>
      <p:sp>
        <p:nvSpPr>
          <p:cNvPr id="3" name="footer-rule-19">
            <a:extLst xmlns:a="http://schemas.openxmlformats.org/drawingml/2006/main">
              <a:ext uri="{FF2B5EF4-FFF2-40B4-BE49-F238E27FC236}">
                <a16:creationId xmlns:a16="http://schemas.microsoft.com/office/drawing/2014/main" id="{966E1866-BCB9-4367-ADA3-CC266F98E749}"/>
              </a:ext>
            </a:extLst>
          </p:cNvPr>
          <p:cNvSpPr>
            <a:spLocks xmlns:a="http://schemas.openxmlformats.org/drawingml/2006/main" noGrp="1"/>
          </p:cNvSpPr>
          <p:nvPr/>
        </p:nvSpPr>
        <p:spPr>
          <a:xfrm xmlns:a="http://schemas.openxmlformats.org/drawingml/2006/main">
            <a:off x="400050" y="6305550"/>
            <a:ext cx="11391900" cy="0"/>
          </a:xfrm>
          <a:prstGeom xmlns:a="http://schemas.openxmlformats.org/drawingml/2006/main" prst="line">
            <a:avLst/>
          </a:prstGeom>
          <a:noFill xmlns:a="http://schemas.openxmlformats.org/drawingml/2006/main"/>
          <a:ln xmlns:a="http://schemas.openxmlformats.org/drawingml/2006/main" w="9525">
            <a:solidFill>
              <a:srgbClr val="D3D9D5"/>
            </a:solidFill>
            <a:prstDash val="solid"/>
          </a:ln>
        </p:spPr>
      </p:sp>
      <p:sp>
        <p:nvSpPr>
          <p:cNvPr id="4" name="footer-author-19">
            <a:extLst xmlns:a="http://schemas.openxmlformats.org/drawingml/2006/main">
              <a:ext uri="{FF2B5EF4-FFF2-40B4-BE49-F238E27FC236}">
                <a16:creationId xmlns:a16="http://schemas.microsoft.com/office/drawing/2014/main" id="{D89B4C6C-9416-4DB2-9631-51F5743457C8}"/>
              </a:ext>
            </a:extLst>
          </p:cNvPr>
          <p:cNvSpPr>
            <a:spLocks xmlns:a="http://schemas.openxmlformats.org/drawingml/2006/main" noGrp="1"/>
          </p:cNvSpPr>
          <p:nvPr/>
        </p:nvSpPr>
        <p:spPr>
          <a:xfrm xmlns:a="http://schemas.openxmlformats.org/drawingml/2006/main">
            <a:off x="400050" y="6391275"/>
            <a:ext cx="809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一般社団法人国際審査員連盟　石原美惠子</a:t>
            </a:r>
          </a:p>
        </p:txBody>
      </p:sp>
      <p:sp>
        <p:nvSpPr>
          <p:cNvPr id="5" name="footer-number-19">
            <a:extLst xmlns:a="http://schemas.openxmlformats.org/drawingml/2006/main">
              <a:ext uri="{FF2B5EF4-FFF2-40B4-BE49-F238E27FC236}">
                <a16:creationId xmlns:a16="http://schemas.microsoft.com/office/drawing/2014/main" id="{8367C1A3-D436-4286-99DE-C909061AEF51}"/>
              </a:ext>
            </a:extLst>
          </p:cNvPr>
          <p:cNvSpPr>
            <a:spLocks xmlns:a="http://schemas.openxmlformats.org/drawingml/2006/main" noGrp="1"/>
          </p:cNvSpPr>
          <p:nvPr/>
        </p:nvSpPr>
        <p:spPr>
          <a:xfrm xmlns:a="http://schemas.openxmlformats.org/drawingml/2006/main">
            <a:off x="11239500" y="6391275"/>
            <a:ext cx="5524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19</a:t>
            </a:r>
          </a:p>
        </p:txBody>
      </p:sp>
      <p:sp>
        <p:nvSpPr>
          <p:cNvPr id="6" name="s19-column-0-panel">
            <a:extLst xmlns:a="http://schemas.openxmlformats.org/drawingml/2006/main">
              <a:ext uri="{FF2B5EF4-FFF2-40B4-BE49-F238E27FC236}">
                <a16:creationId xmlns:a16="http://schemas.microsoft.com/office/drawing/2014/main" id="{8BF4C4B9-C549-40D3-AB32-D9A374285E86}"/>
              </a:ext>
            </a:extLst>
          </p:cNvPr>
          <p:cNvSpPr>
            <a:spLocks xmlns:a="http://schemas.openxmlformats.org/drawingml/2006/main" noGrp="1"/>
          </p:cNvSpPr>
          <p:nvPr/>
        </p:nvSpPr>
        <p:spPr>
          <a:xfrm xmlns:a="http://schemas.openxmlformats.org/drawingml/2006/main">
            <a:off x="400050" y="1666875"/>
            <a:ext cx="2686050" cy="3543300"/>
          </a:xfrm>
          <a:prstGeom xmlns:a="http://schemas.openxmlformats.org/drawingml/2006/main" prst="roundRect">
            <a:avLst>
              <a:gd name="adj" fmla="val 5674"/>
            </a:avLst>
          </a:prstGeom>
          <a:solidFill xmlns:a="http://schemas.openxmlformats.org/drawingml/2006/main">
            <a:srgbClr val="F7F1E8"/>
          </a:solidFill>
          <a:ln xmlns:a="http://schemas.openxmlformats.org/drawingml/2006/main" w="11430">
            <a:solidFill>
              <a:srgbClr val="DDE2DE"/>
            </a:solidFill>
            <a:prstDash val="solid"/>
          </a:ln>
        </p:spPr>
      </p:sp>
      <p:sp>
        <p:nvSpPr>
          <p:cNvPr id="7" name="s19-column-0-accent">
            <a:extLst xmlns:a="http://schemas.openxmlformats.org/drawingml/2006/main">
              <a:ext uri="{FF2B5EF4-FFF2-40B4-BE49-F238E27FC236}">
                <a16:creationId xmlns:a16="http://schemas.microsoft.com/office/drawing/2014/main" id="{CBE8E2E2-5FE4-4614-907C-D93624301266}"/>
              </a:ext>
            </a:extLst>
          </p:cNvPr>
          <p:cNvSpPr>
            <a:spLocks xmlns:a="http://schemas.openxmlformats.org/drawingml/2006/main" noGrp="1"/>
          </p:cNvSpPr>
          <p:nvPr/>
        </p:nvSpPr>
        <p:spPr>
          <a:xfrm xmlns:a="http://schemas.openxmlformats.org/drawingml/2006/main">
            <a:off x="400050" y="1666875"/>
            <a:ext cx="76200" cy="3543300"/>
          </a:xfrm>
          <a:prstGeom xmlns:a="http://schemas.openxmlformats.org/drawingml/2006/main" prst="rect">
            <a:avLst/>
          </a:prstGeom>
          <a:solidFill xmlns:a="http://schemas.openxmlformats.org/drawingml/2006/main">
            <a:srgbClr val="A96C3D"/>
          </a:solidFill>
          <a:ln xmlns:a="http://schemas.openxmlformats.org/drawingml/2006/main" w="0">
            <a:solidFill>
              <a:srgbClr val="A96C3D"/>
            </a:solidFill>
            <a:prstDash val="solid"/>
          </a:ln>
        </p:spPr>
      </p:sp>
      <p:sp>
        <p:nvSpPr>
          <p:cNvPr id="8" name="s19-column-0-title">
            <a:extLst xmlns:a="http://schemas.openxmlformats.org/drawingml/2006/main">
              <a:ext uri="{FF2B5EF4-FFF2-40B4-BE49-F238E27FC236}">
                <a16:creationId xmlns:a16="http://schemas.microsoft.com/office/drawing/2014/main" id="{52AAF3FD-5FA9-4FC0-BACE-8208F894EF71}"/>
              </a:ext>
            </a:extLst>
          </p:cNvPr>
          <p:cNvSpPr>
            <a:spLocks xmlns:a="http://schemas.openxmlformats.org/drawingml/2006/main" noGrp="1"/>
          </p:cNvSpPr>
          <p:nvPr/>
        </p:nvSpPr>
        <p:spPr>
          <a:xfrm xmlns:a="http://schemas.openxmlformats.org/drawingml/2006/main">
            <a:off x="647700" y="1819275"/>
            <a:ext cx="22479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A96C3D"/>
                </a:solidFill>
                <a:latin typeface="Yu Gothic"/>
                <a:ea typeface="Yu Gothic"/>
                <a:cs typeface="Yu Gothic"/>
              </a:defRPr>
            </a:pPr>
            <a:r>
              <a:rPr sz="2025" b="1">
                <a:solidFill>
                  <a:srgbClr val="A96C3D"/>
                </a:solidFill>
                <a:latin typeface="Yu Gothic"/>
                <a:ea typeface="Yu Gothic"/>
                <a:cs typeface="Yu Gothic"/>
              </a:rPr>
              <a:t>SPA</a:t>
            </a:r>
          </a:p>
        </p:txBody>
      </p:sp>
      <p:sp>
        <p:nvSpPr>
          <p:cNvPr id="9" name="s19-column-0-body">
            <a:extLst xmlns:a="http://schemas.openxmlformats.org/drawingml/2006/main">
              <a:ext uri="{FF2B5EF4-FFF2-40B4-BE49-F238E27FC236}">
                <a16:creationId xmlns:a16="http://schemas.microsoft.com/office/drawing/2014/main" id="{4FF60E4E-11F8-4237-BE0E-E471F93588E9}"/>
              </a:ext>
            </a:extLst>
          </p:cNvPr>
          <p:cNvSpPr>
            <a:spLocks xmlns:a="http://schemas.openxmlformats.org/drawingml/2006/main" noGrp="1"/>
          </p:cNvSpPr>
          <p:nvPr/>
        </p:nvSpPr>
        <p:spPr>
          <a:xfrm xmlns:a="http://schemas.openxmlformats.org/drawingml/2006/main">
            <a:off x="647700" y="2333625"/>
            <a:ext cx="2247900" cy="2724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施術時間</a:t>
            </a:r>
          </a:p>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施術者</a:t>
            </a:r>
          </a:p>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主要手技</a:t>
            </a:r>
          </a:p>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室温・照明・芳香</a:t>
            </a:r>
          </a:p>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開始時刻帯</a:t>
            </a:r>
          </a:p>
        </p:txBody>
      </p:sp>
      <p:sp>
        <p:nvSpPr>
          <p:cNvPr id="10" name="s19-column-1-panel">
            <a:extLst xmlns:a="http://schemas.openxmlformats.org/drawingml/2006/main">
              <a:ext uri="{FF2B5EF4-FFF2-40B4-BE49-F238E27FC236}">
                <a16:creationId xmlns:a16="http://schemas.microsoft.com/office/drawing/2014/main" id="{85C4C52E-72A6-47EB-BCEF-77FE21BE31A0}"/>
              </a:ext>
            </a:extLst>
          </p:cNvPr>
          <p:cNvSpPr>
            <a:spLocks xmlns:a="http://schemas.openxmlformats.org/drawingml/2006/main" noGrp="1"/>
          </p:cNvSpPr>
          <p:nvPr/>
        </p:nvSpPr>
        <p:spPr>
          <a:xfrm xmlns:a="http://schemas.openxmlformats.org/drawingml/2006/main">
            <a:off x="3286125" y="1666875"/>
            <a:ext cx="2686050" cy="3543300"/>
          </a:xfrm>
          <a:prstGeom xmlns:a="http://schemas.openxmlformats.org/drawingml/2006/main" prst="roundRect">
            <a:avLst>
              <a:gd name="adj" fmla="val 5674"/>
            </a:avLst>
          </a:prstGeom>
          <a:solidFill xmlns:a="http://schemas.openxmlformats.org/drawingml/2006/main">
            <a:srgbClr val="DDEBE3"/>
          </a:solidFill>
          <a:ln xmlns:a="http://schemas.openxmlformats.org/drawingml/2006/main" w="11430">
            <a:solidFill>
              <a:srgbClr val="DDE2DE"/>
            </a:solidFill>
            <a:prstDash val="solid"/>
          </a:ln>
        </p:spPr>
      </p:sp>
      <p:sp>
        <p:nvSpPr>
          <p:cNvPr id="11" name="s19-column-1-accent">
            <a:extLst xmlns:a="http://schemas.openxmlformats.org/drawingml/2006/main">
              <a:ext uri="{FF2B5EF4-FFF2-40B4-BE49-F238E27FC236}">
                <a16:creationId xmlns:a16="http://schemas.microsoft.com/office/drawing/2014/main" id="{C950F600-A8F8-44C6-B5EC-1597AC0F06D5}"/>
              </a:ext>
            </a:extLst>
          </p:cNvPr>
          <p:cNvSpPr>
            <a:spLocks xmlns:a="http://schemas.openxmlformats.org/drawingml/2006/main" noGrp="1"/>
          </p:cNvSpPr>
          <p:nvPr/>
        </p:nvSpPr>
        <p:spPr>
          <a:xfrm xmlns:a="http://schemas.openxmlformats.org/drawingml/2006/main">
            <a:off x="3286125" y="1666875"/>
            <a:ext cx="76200" cy="3543300"/>
          </a:xfrm>
          <a:prstGeom xmlns:a="http://schemas.openxmlformats.org/drawingml/2006/main" prst="rect">
            <a:avLst/>
          </a:prstGeom>
          <a:solidFill xmlns:a="http://schemas.openxmlformats.org/drawingml/2006/main">
            <a:srgbClr val="1F5B45"/>
          </a:solidFill>
          <a:ln xmlns:a="http://schemas.openxmlformats.org/drawingml/2006/main" w="0">
            <a:solidFill>
              <a:srgbClr val="1F5B45"/>
            </a:solidFill>
            <a:prstDash val="solid"/>
          </a:ln>
        </p:spPr>
      </p:sp>
      <p:sp>
        <p:nvSpPr>
          <p:cNvPr id="12" name="s19-column-1-title">
            <a:extLst xmlns:a="http://schemas.openxmlformats.org/drawingml/2006/main">
              <a:ext uri="{FF2B5EF4-FFF2-40B4-BE49-F238E27FC236}">
                <a16:creationId xmlns:a16="http://schemas.microsoft.com/office/drawing/2014/main" id="{69F47A55-9860-40FE-88E4-65B9DFDEE464}"/>
              </a:ext>
            </a:extLst>
          </p:cNvPr>
          <p:cNvSpPr>
            <a:spLocks xmlns:a="http://schemas.openxmlformats.org/drawingml/2006/main" noGrp="1"/>
          </p:cNvSpPr>
          <p:nvPr/>
        </p:nvSpPr>
        <p:spPr>
          <a:xfrm xmlns:a="http://schemas.openxmlformats.org/drawingml/2006/main">
            <a:off x="3533775" y="1819275"/>
            <a:ext cx="22479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1F5B45"/>
                </a:solidFill>
                <a:latin typeface="Yu Gothic"/>
                <a:ea typeface="Yu Gothic"/>
                <a:cs typeface="Yu Gothic"/>
              </a:defRPr>
            </a:pPr>
            <a:r>
              <a:rPr sz="2025" b="1">
                <a:solidFill>
                  <a:srgbClr val="1F5B45"/>
                </a:solidFill>
                <a:latin typeface="Yu Gothic"/>
                <a:ea typeface="Yu Gothic"/>
                <a:cs typeface="Yu Gothic"/>
              </a:rPr>
              <a:t>森林浴</a:t>
            </a:r>
          </a:p>
        </p:txBody>
      </p:sp>
      <p:sp>
        <p:nvSpPr>
          <p:cNvPr id="13" name="s19-column-1-body">
            <a:extLst xmlns:a="http://schemas.openxmlformats.org/drawingml/2006/main">
              <a:ext uri="{FF2B5EF4-FFF2-40B4-BE49-F238E27FC236}">
                <a16:creationId xmlns:a16="http://schemas.microsoft.com/office/drawing/2014/main" id="{7CB87C33-3919-40BC-A914-CFA205937756}"/>
              </a:ext>
            </a:extLst>
          </p:cNvPr>
          <p:cNvSpPr>
            <a:spLocks xmlns:a="http://schemas.openxmlformats.org/drawingml/2006/main" noGrp="1"/>
          </p:cNvSpPr>
          <p:nvPr/>
        </p:nvSpPr>
        <p:spPr>
          <a:xfrm xmlns:a="http://schemas.openxmlformats.org/drawingml/2006/main">
            <a:off x="3533775" y="2333625"/>
            <a:ext cx="2247900" cy="2724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コース</a:t>
            </a:r>
          </a:p>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滞在時間</a:t>
            </a:r>
          </a:p>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歩行速度</a:t>
            </a:r>
          </a:p>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五感体験の手順</a:t>
            </a:r>
          </a:p>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気温・湿度・天候</a:t>
            </a:r>
          </a:p>
        </p:txBody>
      </p:sp>
      <p:sp>
        <p:nvSpPr>
          <p:cNvPr id="14" name="s19-column-2-panel">
            <a:extLst xmlns:a="http://schemas.openxmlformats.org/drawingml/2006/main">
              <a:ext uri="{FF2B5EF4-FFF2-40B4-BE49-F238E27FC236}">
                <a16:creationId xmlns:a16="http://schemas.microsoft.com/office/drawing/2014/main" id="{4CFD5124-F2C2-46BE-867F-815CB929E29D}"/>
              </a:ext>
            </a:extLst>
          </p:cNvPr>
          <p:cNvSpPr>
            <a:spLocks xmlns:a="http://schemas.openxmlformats.org/drawingml/2006/main" noGrp="1"/>
          </p:cNvSpPr>
          <p:nvPr/>
        </p:nvSpPr>
        <p:spPr>
          <a:xfrm xmlns:a="http://schemas.openxmlformats.org/drawingml/2006/main">
            <a:off x="6172200" y="1666875"/>
            <a:ext cx="2686050" cy="3543300"/>
          </a:xfrm>
          <a:prstGeom xmlns:a="http://schemas.openxmlformats.org/drawingml/2006/main" prst="roundRect">
            <a:avLst>
              <a:gd name="adj" fmla="val 5674"/>
            </a:avLst>
          </a:prstGeom>
          <a:solidFill xmlns:a="http://schemas.openxmlformats.org/drawingml/2006/main">
            <a:srgbClr val="EDF5F7"/>
          </a:solidFill>
          <a:ln xmlns:a="http://schemas.openxmlformats.org/drawingml/2006/main" w="11430">
            <a:solidFill>
              <a:srgbClr val="DDE2DE"/>
            </a:solidFill>
            <a:prstDash val="solid"/>
          </a:ln>
        </p:spPr>
      </p:sp>
      <p:sp>
        <p:nvSpPr>
          <p:cNvPr id="15" name="s19-column-2-accent">
            <a:extLst xmlns:a="http://schemas.openxmlformats.org/drawingml/2006/main">
              <a:ext uri="{FF2B5EF4-FFF2-40B4-BE49-F238E27FC236}">
                <a16:creationId xmlns:a16="http://schemas.microsoft.com/office/drawing/2014/main" id="{0A59AA7B-F7D7-4815-959C-12A65E5723FC}"/>
              </a:ext>
            </a:extLst>
          </p:cNvPr>
          <p:cNvSpPr>
            <a:spLocks xmlns:a="http://schemas.openxmlformats.org/drawingml/2006/main" noGrp="1"/>
          </p:cNvSpPr>
          <p:nvPr/>
        </p:nvSpPr>
        <p:spPr>
          <a:xfrm xmlns:a="http://schemas.openxmlformats.org/drawingml/2006/main">
            <a:off x="6172200" y="1666875"/>
            <a:ext cx="76200" cy="3543300"/>
          </a:xfrm>
          <a:prstGeom xmlns:a="http://schemas.openxmlformats.org/drawingml/2006/main" prst="rect">
            <a:avLst/>
          </a:prstGeom>
          <a:solidFill xmlns:a="http://schemas.openxmlformats.org/drawingml/2006/main">
            <a:srgbClr val="4E8D99"/>
          </a:solidFill>
          <a:ln xmlns:a="http://schemas.openxmlformats.org/drawingml/2006/main" w="0">
            <a:solidFill>
              <a:srgbClr val="4E8D99"/>
            </a:solidFill>
            <a:prstDash val="solid"/>
          </a:ln>
        </p:spPr>
      </p:sp>
      <p:sp>
        <p:nvSpPr>
          <p:cNvPr id="16" name="s19-column-2-title">
            <a:extLst xmlns:a="http://schemas.openxmlformats.org/drawingml/2006/main">
              <a:ext uri="{FF2B5EF4-FFF2-40B4-BE49-F238E27FC236}">
                <a16:creationId xmlns:a16="http://schemas.microsoft.com/office/drawing/2014/main" id="{2D1653ED-6614-4522-9A59-0DE46BA0479E}"/>
              </a:ext>
            </a:extLst>
          </p:cNvPr>
          <p:cNvSpPr>
            <a:spLocks xmlns:a="http://schemas.openxmlformats.org/drawingml/2006/main" noGrp="1"/>
          </p:cNvSpPr>
          <p:nvPr/>
        </p:nvSpPr>
        <p:spPr>
          <a:xfrm xmlns:a="http://schemas.openxmlformats.org/drawingml/2006/main">
            <a:off x="6419850" y="1819275"/>
            <a:ext cx="22479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4E8D99"/>
                </a:solidFill>
                <a:latin typeface="Yu Gothic"/>
                <a:ea typeface="Yu Gothic"/>
                <a:cs typeface="Yu Gothic"/>
              </a:defRPr>
            </a:pPr>
            <a:r>
              <a:rPr sz="2025" b="1">
                <a:solidFill>
                  <a:srgbClr val="4E8D99"/>
                </a:solidFill>
                <a:latin typeface="Yu Gothic"/>
                <a:ea typeface="Yu Gothic"/>
                <a:cs typeface="Yu Gothic"/>
              </a:rPr>
              <a:t>温泉浴</a:t>
            </a:r>
          </a:p>
        </p:txBody>
      </p:sp>
      <p:sp>
        <p:nvSpPr>
          <p:cNvPr id="17" name="s19-column-2-body">
            <a:extLst xmlns:a="http://schemas.openxmlformats.org/drawingml/2006/main">
              <a:ext uri="{FF2B5EF4-FFF2-40B4-BE49-F238E27FC236}">
                <a16:creationId xmlns:a16="http://schemas.microsoft.com/office/drawing/2014/main" id="{CA70BDFE-9451-4F8A-B454-5AFBB370D598}"/>
              </a:ext>
            </a:extLst>
          </p:cNvPr>
          <p:cNvSpPr>
            <a:spLocks xmlns:a="http://schemas.openxmlformats.org/drawingml/2006/main" noGrp="1"/>
          </p:cNvSpPr>
          <p:nvPr/>
        </p:nvSpPr>
        <p:spPr>
          <a:xfrm xmlns:a="http://schemas.openxmlformats.org/drawingml/2006/main">
            <a:off x="6419850" y="2333625"/>
            <a:ext cx="2247900" cy="2724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泉質</a:t>
            </a:r>
          </a:p>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水温</a:t>
            </a:r>
          </a:p>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入浴時間</a:t>
            </a:r>
          </a:p>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休憩時間</a:t>
            </a:r>
          </a:p>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飲水・入浴時刻</a:t>
            </a:r>
          </a:p>
        </p:txBody>
      </p:sp>
      <p:sp>
        <p:nvSpPr>
          <p:cNvPr id="18" name="s19-column-3-panel">
            <a:extLst xmlns:a="http://schemas.openxmlformats.org/drawingml/2006/main">
              <a:ext uri="{FF2B5EF4-FFF2-40B4-BE49-F238E27FC236}">
                <a16:creationId xmlns:a16="http://schemas.microsoft.com/office/drawing/2014/main" id="{9FB66585-9F75-4642-B0BC-56F6C3BADB4F}"/>
              </a:ext>
            </a:extLst>
          </p:cNvPr>
          <p:cNvSpPr>
            <a:spLocks xmlns:a="http://schemas.openxmlformats.org/drawingml/2006/main" noGrp="1"/>
          </p:cNvSpPr>
          <p:nvPr/>
        </p:nvSpPr>
        <p:spPr>
          <a:xfrm xmlns:a="http://schemas.openxmlformats.org/drawingml/2006/main">
            <a:off x="9058275" y="1666875"/>
            <a:ext cx="2686050" cy="3543300"/>
          </a:xfrm>
          <a:prstGeom xmlns:a="http://schemas.openxmlformats.org/drawingml/2006/main" prst="roundRect">
            <a:avLst>
              <a:gd name="adj" fmla="val 5674"/>
            </a:avLst>
          </a:prstGeom>
          <a:solidFill xmlns:a="http://schemas.openxmlformats.org/drawingml/2006/main">
            <a:srgbClr val="F7F3E7"/>
          </a:solidFill>
          <a:ln xmlns:a="http://schemas.openxmlformats.org/drawingml/2006/main" w="11430">
            <a:solidFill>
              <a:srgbClr val="DDE2DE"/>
            </a:solidFill>
            <a:prstDash val="solid"/>
          </a:ln>
        </p:spPr>
      </p:sp>
      <p:sp>
        <p:nvSpPr>
          <p:cNvPr id="19" name="s19-column-3-accent">
            <a:extLst xmlns:a="http://schemas.openxmlformats.org/drawingml/2006/main">
              <a:ext uri="{FF2B5EF4-FFF2-40B4-BE49-F238E27FC236}">
                <a16:creationId xmlns:a16="http://schemas.microsoft.com/office/drawing/2014/main" id="{CE2E4464-5156-4C2B-A817-3CA6CA8E4B34}"/>
              </a:ext>
            </a:extLst>
          </p:cNvPr>
          <p:cNvSpPr>
            <a:spLocks xmlns:a="http://schemas.openxmlformats.org/drawingml/2006/main" noGrp="1"/>
          </p:cNvSpPr>
          <p:nvPr/>
        </p:nvSpPr>
        <p:spPr>
          <a:xfrm xmlns:a="http://schemas.openxmlformats.org/drawingml/2006/main">
            <a:off x="9058275" y="1666875"/>
            <a:ext cx="76200" cy="3543300"/>
          </a:xfrm>
          <a:prstGeom xmlns:a="http://schemas.openxmlformats.org/drawingml/2006/main" prst="rect">
            <a:avLst/>
          </a:prstGeom>
          <a:solidFill xmlns:a="http://schemas.openxmlformats.org/drawingml/2006/main">
            <a:srgbClr val="B48D30"/>
          </a:solidFill>
          <a:ln xmlns:a="http://schemas.openxmlformats.org/drawingml/2006/main" w="0">
            <a:solidFill>
              <a:srgbClr val="B48D30"/>
            </a:solidFill>
            <a:prstDash val="solid"/>
          </a:ln>
        </p:spPr>
      </p:sp>
      <p:sp>
        <p:nvSpPr>
          <p:cNvPr id="20" name="s19-column-3-title">
            <a:extLst xmlns:a="http://schemas.openxmlformats.org/drawingml/2006/main">
              <a:ext uri="{FF2B5EF4-FFF2-40B4-BE49-F238E27FC236}">
                <a16:creationId xmlns:a16="http://schemas.microsoft.com/office/drawing/2014/main" id="{5E3CF8F9-7460-433B-BBE1-555659F7305A}"/>
              </a:ext>
            </a:extLst>
          </p:cNvPr>
          <p:cNvSpPr>
            <a:spLocks xmlns:a="http://schemas.openxmlformats.org/drawingml/2006/main" noGrp="1"/>
          </p:cNvSpPr>
          <p:nvPr/>
        </p:nvSpPr>
        <p:spPr>
          <a:xfrm xmlns:a="http://schemas.openxmlformats.org/drawingml/2006/main">
            <a:off x="9305925" y="1819275"/>
            <a:ext cx="22479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B48D30"/>
                </a:solidFill>
                <a:latin typeface="Yu Gothic"/>
                <a:ea typeface="Yu Gothic"/>
                <a:cs typeface="Yu Gothic"/>
              </a:defRPr>
            </a:pPr>
            <a:r>
              <a:rPr sz="2025" b="1">
                <a:solidFill>
                  <a:srgbClr val="B48D30"/>
                </a:solidFill>
                <a:latin typeface="Yu Gothic"/>
                <a:ea typeface="Yu Gothic"/>
                <a:cs typeface="Yu Gothic"/>
              </a:rPr>
              <a:t>参加者</a:t>
            </a:r>
          </a:p>
        </p:txBody>
      </p:sp>
      <p:sp>
        <p:nvSpPr>
          <p:cNvPr id="21" name="s19-column-3-body">
            <a:extLst xmlns:a="http://schemas.openxmlformats.org/drawingml/2006/main">
              <a:ext uri="{FF2B5EF4-FFF2-40B4-BE49-F238E27FC236}">
                <a16:creationId xmlns:a16="http://schemas.microsoft.com/office/drawing/2014/main" id="{90F610DD-F01C-49B5-AB75-151D3C6C35B5}"/>
              </a:ext>
            </a:extLst>
          </p:cNvPr>
          <p:cNvSpPr>
            <a:spLocks xmlns:a="http://schemas.openxmlformats.org/drawingml/2006/main" noGrp="1"/>
          </p:cNvSpPr>
          <p:nvPr/>
        </p:nvSpPr>
        <p:spPr>
          <a:xfrm xmlns:a="http://schemas.openxmlformats.org/drawingml/2006/main">
            <a:off x="9305925" y="2333625"/>
            <a:ext cx="2247900" cy="2724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睡眠</a:t>
            </a:r>
          </a:p>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食事</a:t>
            </a:r>
          </a:p>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飲酒・カフェイン</a:t>
            </a:r>
          </a:p>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当日の運動</a:t>
            </a:r>
          </a:p>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開始前ストレス</a:t>
            </a:r>
          </a:p>
        </p:txBody>
      </p:sp>
      <p:sp>
        <p:nvSpPr>
          <p:cNvPr id="22" name="s19-note">
            <a:extLst xmlns:a="http://schemas.openxmlformats.org/drawingml/2006/main">
              <a:ext uri="{FF2B5EF4-FFF2-40B4-BE49-F238E27FC236}">
                <a16:creationId xmlns:a16="http://schemas.microsoft.com/office/drawing/2014/main" id="{1DB391EA-A8AB-4E84-80B2-8ABE0E8E7821}"/>
              </a:ext>
            </a:extLst>
          </p:cNvPr>
          <p:cNvSpPr>
            <a:spLocks xmlns:a="http://schemas.openxmlformats.org/drawingml/2006/main" noGrp="1"/>
          </p:cNvSpPr>
          <p:nvPr/>
        </p:nvSpPr>
        <p:spPr>
          <a:xfrm xmlns:a="http://schemas.openxmlformats.org/drawingml/2006/main">
            <a:off x="1762125" y="5486400"/>
            <a:ext cx="86677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875" b="1">
                <a:solidFill>
                  <a:srgbClr val="1F5B45"/>
                </a:solidFill>
                <a:latin typeface="Yu Gothic"/>
                <a:ea typeface="Yu Gothic"/>
                <a:cs typeface="Yu Gothic"/>
              </a:defRPr>
            </a:pPr>
            <a:r>
              <a:rPr sz="1875" b="1">
                <a:solidFill>
                  <a:srgbClr val="1F5B45"/>
                </a:solidFill>
                <a:latin typeface="Yu Gothic"/>
                <a:ea typeface="Yu Gothic"/>
                <a:cs typeface="Yu Gothic"/>
              </a:rPr>
              <a:t>変化する自然条件は、その都度記録し、結果の解釈に生かす。</a:t>
            </a:r>
          </a:p>
        </p:txBody>
      </p:sp>
    </p:spTree>
    <p:extLst>
      <p:ext uri="{BB962C8B-B14F-4D97-AF65-F5344CB8AC3E}">
        <p14:creationId xmlns:p14="http://schemas.microsoft.com/office/powerpoint/2010/main" val="1881678108"/>
      </p:ext>
    </p:extLst>
  </p:cSld>
</p:sld>
</file>

<file path=ppt/slides/slide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9" name="eyebrow-2">
            <a:extLst xmlns:a="http://schemas.openxmlformats.org/drawingml/2006/main">
              <a:ext uri="{FF2B5EF4-FFF2-40B4-BE49-F238E27FC236}">
                <a16:creationId xmlns:a16="http://schemas.microsoft.com/office/drawing/2014/main" id="{CEAFB9A2-0D13-42DD-8B70-445D26914C85}"/>
              </a:ext>
            </a:extLst>
          </p:cNvPr>
          <p:cNvSpPr>
            <a:spLocks xmlns:a="http://schemas.openxmlformats.org/drawingml/2006/main" noGrp="1"/>
          </p:cNvSpPr>
          <p:nvPr/>
        </p:nvSpPr>
        <p:spPr>
          <a:xfrm xmlns:a="http://schemas.openxmlformats.org/drawingml/2006/main">
            <a:off x="400050" y="238125"/>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275" b="1">
                <a:solidFill>
                  <a:srgbClr val="1F5B45"/>
                </a:solidFill>
                <a:latin typeface="Yu Gothic"/>
                <a:ea typeface="Yu Gothic"/>
                <a:cs typeface="Yu Gothic"/>
              </a:defRPr>
            </a:pPr>
            <a:r>
              <a:rPr sz="1275" b="1">
                <a:solidFill>
                  <a:srgbClr val="1F5B45"/>
                </a:solidFill>
                <a:latin typeface="Yu Gothic"/>
                <a:ea typeface="Yu Gothic"/>
                <a:cs typeface="Yu Gothic"/>
              </a:rPr>
              <a:t>森林浴を中核とする継続的未病ケア</a:t>
            </a:r>
          </a:p>
        </p:txBody>
      </p:sp>
      <p:sp>
        <p:nvSpPr>
          <p:cNvPr id="2" name="title-2">
            <a:extLst xmlns:a="http://schemas.openxmlformats.org/drawingml/2006/main">
              <a:ext uri="{FF2B5EF4-FFF2-40B4-BE49-F238E27FC236}">
                <a16:creationId xmlns:a16="http://schemas.microsoft.com/office/drawing/2014/main" id="{9735805B-B606-440F-8BDB-6001748E3497}"/>
              </a:ext>
            </a:extLst>
          </p:cNvPr>
          <p:cNvSpPr>
            <a:spLocks xmlns:a="http://schemas.openxmlformats.org/drawingml/2006/main" noGrp="1"/>
          </p:cNvSpPr>
          <p:nvPr/>
        </p:nvSpPr>
        <p:spPr>
          <a:xfrm xmlns:a="http://schemas.openxmlformats.org/drawingml/2006/main">
            <a:off x="400050" y="514350"/>
            <a:ext cx="113919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3300" b="1">
                <a:solidFill>
                  <a:srgbClr val="18201C"/>
                </a:solidFill>
                <a:latin typeface="Yu Gothic"/>
                <a:ea typeface="Yu Gothic"/>
                <a:cs typeface="Yu Gothic"/>
              </a:defRPr>
            </a:pPr>
            <a:r>
              <a:rPr sz="3300" b="1">
                <a:solidFill>
                  <a:srgbClr val="18201C"/>
                </a:solidFill>
                <a:latin typeface="Yu Gothic"/>
                <a:ea typeface="Yu Gothic"/>
                <a:cs typeface="Yu Gothic"/>
              </a:rPr>
              <a:t>本資料の位置づけ</a:t>
            </a:r>
          </a:p>
        </p:txBody>
      </p:sp>
      <p:sp>
        <p:nvSpPr>
          <p:cNvPr id="3" name="footer-rule-2">
            <a:extLst xmlns:a="http://schemas.openxmlformats.org/drawingml/2006/main">
              <a:ext uri="{FF2B5EF4-FFF2-40B4-BE49-F238E27FC236}">
                <a16:creationId xmlns:a16="http://schemas.microsoft.com/office/drawing/2014/main" id="{171ACEC1-A103-40C9-B282-C1D6D5E662C6}"/>
              </a:ext>
            </a:extLst>
          </p:cNvPr>
          <p:cNvSpPr>
            <a:spLocks xmlns:a="http://schemas.openxmlformats.org/drawingml/2006/main" noGrp="1"/>
          </p:cNvSpPr>
          <p:nvPr/>
        </p:nvSpPr>
        <p:spPr>
          <a:xfrm xmlns:a="http://schemas.openxmlformats.org/drawingml/2006/main">
            <a:off x="400050" y="6305550"/>
            <a:ext cx="11391900" cy="0"/>
          </a:xfrm>
          <a:prstGeom xmlns:a="http://schemas.openxmlformats.org/drawingml/2006/main" prst="line">
            <a:avLst/>
          </a:prstGeom>
          <a:noFill xmlns:a="http://schemas.openxmlformats.org/drawingml/2006/main"/>
          <a:ln xmlns:a="http://schemas.openxmlformats.org/drawingml/2006/main" w="9525">
            <a:solidFill>
              <a:srgbClr val="D3D9D5"/>
            </a:solidFill>
            <a:prstDash val="solid"/>
          </a:ln>
        </p:spPr>
      </p:sp>
      <p:sp>
        <p:nvSpPr>
          <p:cNvPr id="4" name="footer-author-2">
            <a:extLst xmlns:a="http://schemas.openxmlformats.org/drawingml/2006/main">
              <a:ext uri="{FF2B5EF4-FFF2-40B4-BE49-F238E27FC236}">
                <a16:creationId xmlns:a16="http://schemas.microsoft.com/office/drawing/2014/main" id="{3C46502D-A24D-4410-8237-BC7E8BD91C98}"/>
              </a:ext>
            </a:extLst>
          </p:cNvPr>
          <p:cNvSpPr>
            <a:spLocks xmlns:a="http://schemas.openxmlformats.org/drawingml/2006/main" noGrp="1"/>
          </p:cNvSpPr>
          <p:nvPr/>
        </p:nvSpPr>
        <p:spPr>
          <a:xfrm xmlns:a="http://schemas.openxmlformats.org/drawingml/2006/main">
            <a:off x="400050" y="6391275"/>
            <a:ext cx="809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一般社団法人国際審査員連盟　石原美惠子</a:t>
            </a:r>
          </a:p>
        </p:txBody>
      </p:sp>
      <p:sp>
        <p:nvSpPr>
          <p:cNvPr id="5" name="footer-number-2">
            <a:extLst xmlns:a="http://schemas.openxmlformats.org/drawingml/2006/main">
              <a:ext uri="{FF2B5EF4-FFF2-40B4-BE49-F238E27FC236}">
                <a16:creationId xmlns:a16="http://schemas.microsoft.com/office/drawing/2014/main" id="{9F020D4D-D80B-4AED-9E07-2557A04E6FE4}"/>
              </a:ext>
            </a:extLst>
          </p:cNvPr>
          <p:cNvSpPr>
            <a:spLocks xmlns:a="http://schemas.openxmlformats.org/drawingml/2006/main" noGrp="1"/>
          </p:cNvSpPr>
          <p:nvPr/>
        </p:nvSpPr>
        <p:spPr>
          <a:xfrm xmlns:a="http://schemas.openxmlformats.org/drawingml/2006/main">
            <a:off x="11239500" y="6391275"/>
            <a:ext cx="5524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2</a:t>
            </a:r>
          </a:p>
        </p:txBody>
      </p:sp>
      <p:sp>
        <p:nvSpPr>
          <p:cNvPr id="6" name="s2-card-1-panel">
            <a:extLst xmlns:a="http://schemas.openxmlformats.org/drawingml/2006/main">
              <a:ext uri="{FF2B5EF4-FFF2-40B4-BE49-F238E27FC236}">
                <a16:creationId xmlns:a16="http://schemas.microsoft.com/office/drawing/2014/main" id="{8196C82A-819E-4930-BDD8-27BA4681DA1D}"/>
              </a:ext>
            </a:extLst>
          </p:cNvPr>
          <p:cNvSpPr>
            <a:spLocks xmlns:a="http://schemas.openxmlformats.org/drawingml/2006/main" noGrp="1"/>
          </p:cNvSpPr>
          <p:nvPr/>
        </p:nvSpPr>
        <p:spPr>
          <a:xfrm xmlns:a="http://schemas.openxmlformats.org/drawingml/2006/main">
            <a:off x="400050" y="1714500"/>
            <a:ext cx="3632200" cy="3333750"/>
          </a:xfrm>
          <a:prstGeom xmlns:a="http://schemas.openxmlformats.org/drawingml/2006/main" prst="roundRect">
            <a:avLst>
              <a:gd name="adj" fmla="val 4571"/>
            </a:avLst>
          </a:prstGeom>
          <a:solidFill xmlns:a="http://schemas.openxmlformats.org/drawingml/2006/main">
            <a:srgbClr val="DDEBE3"/>
          </a:solidFill>
          <a:ln xmlns:a="http://schemas.openxmlformats.org/drawingml/2006/main" w="11430">
            <a:solidFill>
              <a:srgbClr val="DDE2DE"/>
            </a:solidFill>
            <a:prstDash val="solid"/>
          </a:ln>
        </p:spPr>
      </p:sp>
      <p:sp>
        <p:nvSpPr>
          <p:cNvPr id="7" name="s2-card-1-accent">
            <a:extLst xmlns:a="http://schemas.openxmlformats.org/drawingml/2006/main">
              <a:ext uri="{FF2B5EF4-FFF2-40B4-BE49-F238E27FC236}">
                <a16:creationId xmlns:a16="http://schemas.microsoft.com/office/drawing/2014/main" id="{C4DAC366-FB2C-49DC-83A6-5E71CC74B005}"/>
              </a:ext>
            </a:extLst>
          </p:cNvPr>
          <p:cNvSpPr>
            <a:spLocks xmlns:a="http://schemas.openxmlformats.org/drawingml/2006/main" noGrp="1"/>
          </p:cNvSpPr>
          <p:nvPr/>
        </p:nvSpPr>
        <p:spPr>
          <a:xfrm xmlns:a="http://schemas.openxmlformats.org/drawingml/2006/main">
            <a:off x="400050" y="1714500"/>
            <a:ext cx="76200" cy="3333750"/>
          </a:xfrm>
          <a:prstGeom xmlns:a="http://schemas.openxmlformats.org/drawingml/2006/main" prst="rect">
            <a:avLst/>
          </a:prstGeom>
          <a:solidFill xmlns:a="http://schemas.openxmlformats.org/drawingml/2006/main">
            <a:srgbClr val="1F5B45"/>
          </a:solidFill>
          <a:ln xmlns:a="http://schemas.openxmlformats.org/drawingml/2006/main" w="0">
            <a:solidFill>
              <a:srgbClr val="1F5B45"/>
            </a:solidFill>
            <a:prstDash val="solid"/>
          </a:ln>
        </p:spPr>
      </p:sp>
      <p:sp>
        <p:nvSpPr>
          <p:cNvPr id="8" name="s2-card-1-title">
            <a:extLst xmlns:a="http://schemas.openxmlformats.org/drawingml/2006/main">
              <a:ext uri="{FF2B5EF4-FFF2-40B4-BE49-F238E27FC236}">
                <a16:creationId xmlns:a16="http://schemas.microsoft.com/office/drawing/2014/main" id="{C31CFA44-BF8F-4E1E-B4C7-B8AE5500A3A6}"/>
              </a:ext>
            </a:extLst>
          </p:cNvPr>
          <p:cNvSpPr>
            <a:spLocks xmlns:a="http://schemas.openxmlformats.org/drawingml/2006/main" noGrp="1"/>
          </p:cNvSpPr>
          <p:nvPr/>
        </p:nvSpPr>
        <p:spPr>
          <a:xfrm xmlns:a="http://schemas.openxmlformats.org/drawingml/2006/main">
            <a:off x="647700" y="1866900"/>
            <a:ext cx="31940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1F5B45"/>
                </a:solidFill>
                <a:latin typeface="Yu Gothic"/>
                <a:ea typeface="Yu Gothic"/>
                <a:cs typeface="Yu Gothic"/>
              </a:defRPr>
            </a:pPr>
            <a:r>
              <a:rPr sz="2025" b="1">
                <a:solidFill>
                  <a:srgbClr val="1F5B45"/>
                </a:solidFill>
                <a:latin typeface="Yu Gothic"/>
                <a:ea typeface="Yu Gothic"/>
                <a:cs typeface="Yu Gothic"/>
              </a:rPr>
              <a:t>理論モデル</a:t>
            </a:r>
          </a:p>
        </p:txBody>
      </p:sp>
      <p:sp>
        <p:nvSpPr>
          <p:cNvPr id="9" name="s2-card-1-body">
            <a:extLst xmlns:a="http://schemas.openxmlformats.org/drawingml/2006/main">
              <a:ext uri="{FF2B5EF4-FFF2-40B4-BE49-F238E27FC236}">
                <a16:creationId xmlns:a16="http://schemas.microsoft.com/office/drawing/2014/main" id="{16965640-804A-4EC7-92C8-5433BDCE7445}"/>
              </a:ext>
            </a:extLst>
          </p:cNvPr>
          <p:cNvSpPr>
            <a:spLocks xmlns:a="http://schemas.openxmlformats.org/drawingml/2006/main" noGrp="1"/>
          </p:cNvSpPr>
          <p:nvPr/>
        </p:nvSpPr>
        <p:spPr>
          <a:xfrm xmlns:a="http://schemas.openxmlformats.org/drawingml/2006/main">
            <a:off x="647700" y="2381250"/>
            <a:ext cx="3194050" cy="2514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650" b="1">
                <a:solidFill>
                  <a:srgbClr val="18201C"/>
                </a:solidFill>
                <a:latin typeface="Yu Gothic"/>
                <a:ea typeface="Yu Gothic"/>
                <a:cs typeface="Yu Gothic"/>
              </a:defRPr>
            </a:pPr>
            <a:r>
              <a:rPr sz="1650" b="1">
                <a:solidFill>
                  <a:srgbClr val="18201C"/>
                </a:solidFill>
                <a:latin typeface="Yu Gothic"/>
                <a:ea typeface="Yu Gothic"/>
                <a:cs typeface="Yu Gothic"/>
              </a:rPr>
              <a:t>SPA・森林浴・温泉浴を、回復を段階的につなぐ一つの連続した過程として整理する。</a:t>
            </a:r>
          </a:p>
        </p:txBody>
      </p:sp>
      <p:sp>
        <p:nvSpPr>
          <p:cNvPr id="10" name="s2-card-2-panel">
            <a:extLst xmlns:a="http://schemas.openxmlformats.org/drawingml/2006/main">
              <a:ext uri="{FF2B5EF4-FFF2-40B4-BE49-F238E27FC236}">
                <a16:creationId xmlns:a16="http://schemas.microsoft.com/office/drawing/2014/main" id="{4BE17C31-B591-4C8B-B0D3-EADD69303E25}"/>
              </a:ext>
            </a:extLst>
          </p:cNvPr>
          <p:cNvSpPr>
            <a:spLocks xmlns:a="http://schemas.openxmlformats.org/drawingml/2006/main" noGrp="1"/>
          </p:cNvSpPr>
          <p:nvPr/>
        </p:nvSpPr>
        <p:spPr>
          <a:xfrm xmlns:a="http://schemas.openxmlformats.org/drawingml/2006/main">
            <a:off x="4279900" y="1714500"/>
            <a:ext cx="3632200" cy="3333750"/>
          </a:xfrm>
          <a:prstGeom xmlns:a="http://schemas.openxmlformats.org/drawingml/2006/main" prst="roundRect">
            <a:avLst>
              <a:gd name="adj" fmla="val 4571"/>
            </a:avLst>
          </a:prstGeom>
          <a:solidFill xmlns:a="http://schemas.openxmlformats.org/drawingml/2006/main">
            <a:srgbClr val="EDF5F7"/>
          </a:solidFill>
          <a:ln xmlns:a="http://schemas.openxmlformats.org/drawingml/2006/main" w="11430">
            <a:solidFill>
              <a:srgbClr val="DDE2DE"/>
            </a:solidFill>
            <a:prstDash val="solid"/>
          </a:ln>
        </p:spPr>
      </p:sp>
      <p:sp>
        <p:nvSpPr>
          <p:cNvPr id="11" name="s2-card-2-accent">
            <a:extLst xmlns:a="http://schemas.openxmlformats.org/drawingml/2006/main">
              <a:ext uri="{FF2B5EF4-FFF2-40B4-BE49-F238E27FC236}">
                <a16:creationId xmlns:a16="http://schemas.microsoft.com/office/drawing/2014/main" id="{64AFDCCF-5061-4D5A-8FD4-58B049BD24F7}"/>
              </a:ext>
            </a:extLst>
          </p:cNvPr>
          <p:cNvSpPr>
            <a:spLocks xmlns:a="http://schemas.openxmlformats.org/drawingml/2006/main" noGrp="1"/>
          </p:cNvSpPr>
          <p:nvPr/>
        </p:nvSpPr>
        <p:spPr>
          <a:xfrm xmlns:a="http://schemas.openxmlformats.org/drawingml/2006/main">
            <a:off x="4279900" y="1714500"/>
            <a:ext cx="76200" cy="3333750"/>
          </a:xfrm>
          <a:prstGeom xmlns:a="http://schemas.openxmlformats.org/drawingml/2006/main" prst="rect">
            <a:avLst/>
          </a:prstGeom>
          <a:solidFill xmlns:a="http://schemas.openxmlformats.org/drawingml/2006/main">
            <a:srgbClr val="4E8D99"/>
          </a:solidFill>
          <a:ln xmlns:a="http://schemas.openxmlformats.org/drawingml/2006/main" w="0">
            <a:solidFill>
              <a:srgbClr val="4E8D99"/>
            </a:solidFill>
            <a:prstDash val="solid"/>
          </a:ln>
        </p:spPr>
      </p:sp>
      <p:sp>
        <p:nvSpPr>
          <p:cNvPr id="12" name="s2-card-2-title">
            <a:extLst xmlns:a="http://schemas.openxmlformats.org/drawingml/2006/main">
              <a:ext uri="{FF2B5EF4-FFF2-40B4-BE49-F238E27FC236}">
                <a16:creationId xmlns:a16="http://schemas.microsoft.com/office/drawing/2014/main" id="{AB094D29-AD82-4AD9-8534-2B3A35B1A746}"/>
              </a:ext>
            </a:extLst>
          </p:cNvPr>
          <p:cNvSpPr>
            <a:spLocks xmlns:a="http://schemas.openxmlformats.org/drawingml/2006/main" noGrp="1"/>
          </p:cNvSpPr>
          <p:nvPr/>
        </p:nvSpPr>
        <p:spPr>
          <a:xfrm xmlns:a="http://schemas.openxmlformats.org/drawingml/2006/main">
            <a:off x="4527550" y="1866900"/>
            <a:ext cx="31940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4E8D99"/>
                </a:solidFill>
                <a:latin typeface="Yu Gothic"/>
                <a:ea typeface="Yu Gothic"/>
                <a:cs typeface="Yu Gothic"/>
              </a:defRPr>
            </a:pPr>
            <a:r>
              <a:rPr sz="2025" b="1">
                <a:solidFill>
                  <a:srgbClr val="4E8D99"/>
                </a:solidFill>
                <a:latin typeface="Yu Gothic"/>
                <a:ea typeface="Yu Gothic"/>
                <a:cs typeface="Yu Gothic"/>
              </a:rPr>
              <a:t>先導研究計画</a:t>
            </a:r>
          </a:p>
        </p:txBody>
      </p:sp>
      <p:sp>
        <p:nvSpPr>
          <p:cNvPr id="13" name="s2-card-2-body">
            <a:extLst xmlns:a="http://schemas.openxmlformats.org/drawingml/2006/main">
              <a:ext uri="{FF2B5EF4-FFF2-40B4-BE49-F238E27FC236}">
                <a16:creationId xmlns:a16="http://schemas.microsoft.com/office/drawing/2014/main" id="{B1E58B96-4AA1-4519-A4C3-B86ECF844D4B}"/>
              </a:ext>
            </a:extLst>
          </p:cNvPr>
          <p:cNvSpPr>
            <a:spLocks xmlns:a="http://schemas.openxmlformats.org/drawingml/2006/main" noGrp="1"/>
          </p:cNvSpPr>
          <p:nvPr/>
        </p:nvSpPr>
        <p:spPr>
          <a:xfrm xmlns:a="http://schemas.openxmlformats.org/drawingml/2006/main">
            <a:off x="4527550" y="2381250"/>
            <a:ext cx="3194050" cy="2514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650" b="1">
                <a:solidFill>
                  <a:srgbClr val="18201C"/>
                </a:solidFill>
                <a:latin typeface="Yu Gothic"/>
                <a:ea typeface="Yu Gothic"/>
                <a:cs typeface="Yu Gothic"/>
              </a:defRPr>
            </a:pPr>
            <a:r>
              <a:rPr sz="1650" b="1">
                <a:solidFill>
                  <a:srgbClr val="18201C"/>
                </a:solidFill>
                <a:latin typeface="Yu Gothic"/>
                <a:ea typeface="Yu Gothic"/>
                <a:cs typeface="Yu Gothic"/>
              </a:rPr>
              <a:t>同一参加者のA→B→Cという三段階の回復推移を追い、その傾向が6名で再現されるかを少ない項目で確かめる。</a:t>
            </a:r>
          </a:p>
        </p:txBody>
      </p:sp>
      <p:sp>
        <p:nvSpPr>
          <p:cNvPr id="14" name="s2-card-3-panel">
            <a:extLst xmlns:a="http://schemas.openxmlformats.org/drawingml/2006/main">
              <a:ext uri="{FF2B5EF4-FFF2-40B4-BE49-F238E27FC236}">
                <a16:creationId xmlns:a16="http://schemas.microsoft.com/office/drawing/2014/main" id="{002B8A18-CB4B-45BC-A4C2-CAA6EF9C45CF}"/>
              </a:ext>
            </a:extLst>
          </p:cNvPr>
          <p:cNvSpPr>
            <a:spLocks xmlns:a="http://schemas.openxmlformats.org/drawingml/2006/main" noGrp="1"/>
          </p:cNvSpPr>
          <p:nvPr/>
        </p:nvSpPr>
        <p:spPr>
          <a:xfrm xmlns:a="http://schemas.openxmlformats.org/drawingml/2006/main">
            <a:off x="8159750" y="1714500"/>
            <a:ext cx="3632200" cy="3333750"/>
          </a:xfrm>
          <a:prstGeom xmlns:a="http://schemas.openxmlformats.org/drawingml/2006/main" prst="roundRect">
            <a:avLst>
              <a:gd name="adj" fmla="val 4571"/>
            </a:avLst>
          </a:prstGeom>
          <a:solidFill xmlns:a="http://schemas.openxmlformats.org/drawingml/2006/main">
            <a:srgbClr val="F7F1E8"/>
          </a:solidFill>
          <a:ln xmlns:a="http://schemas.openxmlformats.org/drawingml/2006/main" w="11430">
            <a:solidFill>
              <a:srgbClr val="DDE2DE"/>
            </a:solidFill>
            <a:prstDash val="solid"/>
          </a:ln>
        </p:spPr>
      </p:sp>
      <p:sp>
        <p:nvSpPr>
          <p:cNvPr id="15" name="s2-card-3-accent">
            <a:extLst xmlns:a="http://schemas.openxmlformats.org/drawingml/2006/main">
              <a:ext uri="{FF2B5EF4-FFF2-40B4-BE49-F238E27FC236}">
                <a16:creationId xmlns:a16="http://schemas.microsoft.com/office/drawing/2014/main" id="{4355F97C-9682-43F1-BD51-1496091E7F28}"/>
              </a:ext>
            </a:extLst>
          </p:cNvPr>
          <p:cNvSpPr>
            <a:spLocks xmlns:a="http://schemas.openxmlformats.org/drawingml/2006/main" noGrp="1"/>
          </p:cNvSpPr>
          <p:nvPr/>
        </p:nvSpPr>
        <p:spPr>
          <a:xfrm xmlns:a="http://schemas.openxmlformats.org/drawingml/2006/main">
            <a:off x="8159750" y="1714500"/>
            <a:ext cx="76200" cy="3333750"/>
          </a:xfrm>
          <a:prstGeom xmlns:a="http://schemas.openxmlformats.org/drawingml/2006/main" prst="rect">
            <a:avLst/>
          </a:prstGeom>
          <a:solidFill xmlns:a="http://schemas.openxmlformats.org/drawingml/2006/main">
            <a:srgbClr val="A96C3D"/>
          </a:solidFill>
          <a:ln xmlns:a="http://schemas.openxmlformats.org/drawingml/2006/main" w="0">
            <a:solidFill>
              <a:srgbClr val="A96C3D"/>
            </a:solidFill>
            <a:prstDash val="solid"/>
          </a:ln>
        </p:spPr>
      </p:sp>
      <p:sp>
        <p:nvSpPr>
          <p:cNvPr id="16" name="s2-card-3-title">
            <a:extLst xmlns:a="http://schemas.openxmlformats.org/drawingml/2006/main">
              <a:ext uri="{FF2B5EF4-FFF2-40B4-BE49-F238E27FC236}">
                <a16:creationId xmlns:a16="http://schemas.microsoft.com/office/drawing/2014/main" id="{26EC3BD6-9FAE-4BAA-973C-C12C23405D4D}"/>
              </a:ext>
            </a:extLst>
          </p:cNvPr>
          <p:cNvSpPr>
            <a:spLocks xmlns:a="http://schemas.openxmlformats.org/drawingml/2006/main" noGrp="1"/>
          </p:cNvSpPr>
          <p:nvPr/>
        </p:nvSpPr>
        <p:spPr>
          <a:xfrm xmlns:a="http://schemas.openxmlformats.org/drawingml/2006/main">
            <a:off x="8407400" y="1866900"/>
            <a:ext cx="31940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A96C3D"/>
                </a:solidFill>
                <a:latin typeface="Yu Gothic"/>
                <a:ea typeface="Yu Gothic"/>
                <a:cs typeface="Yu Gothic"/>
              </a:defRPr>
            </a:pPr>
            <a:r>
              <a:rPr sz="2025" b="1">
                <a:solidFill>
                  <a:srgbClr val="A96C3D"/>
                </a:solidFill>
                <a:latin typeface="Yu Gothic"/>
                <a:ea typeface="Yu Gothic"/>
                <a:cs typeface="Yu Gothic"/>
              </a:rPr>
              <a:t>実践への橋渡し</a:t>
            </a:r>
          </a:p>
        </p:txBody>
      </p:sp>
      <p:sp>
        <p:nvSpPr>
          <p:cNvPr id="17" name="s2-card-3-body">
            <a:extLst xmlns:a="http://schemas.openxmlformats.org/drawingml/2006/main">
              <a:ext uri="{FF2B5EF4-FFF2-40B4-BE49-F238E27FC236}">
                <a16:creationId xmlns:a16="http://schemas.microsoft.com/office/drawing/2014/main" id="{C45B007B-65AC-4302-BDF6-B63F5F3E6540}"/>
              </a:ext>
            </a:extLst>
          </p:cNvPr>
          <p:cNvSpPr>
            <a:spLocks xmlns:a="http://schemas.openxmlformats.org/drawingml/2006/main" noGrp="1"/>
          </p:cNvSpPr>
          <p:nvPr/>
        </p:nvSpPr>
        <p:spPr>
          <a:xfrm xmlns:a="http://schemas.openxmlformats.org/drawingml/2006/main">
            <a:off x="8407400" y="2381250"/>
            <a:ext cx="3194050" cy="2514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650" b="1">
                <a:solidFill>
                  <a:srgbClr val="18201C"/>
                </a:solidFill>
                <a:latin typeface="Yu Gothic"/>
                <a:ea typeface="Yu Gothic"/>
                <a:cs typeface="Yu Gothic"/>
              </a:defRPr>
            </a:pPr>
            <a:r>
              <a:rPr sz="1650" b="1">
                <a:solidFill>
                  <a:srgbClr val="18201C"/>
                </a:solidFill>
                <a:latin typeface="Yu Gothic"/>
                <a:ea typeface="Yu Gothic"/>
                <a:cs typeface="Yu Gothic"/>
              </a:rPr>
              <a:t>SPA施設、森林療法基地、温泉地、都市緑地をつなぐ現場で使える未病ケアの形を検討する。</a:t>
            </a:r>
          </a:p>
        </p:txBody>
      </p:sp>
      <p:sp>
        <p:nvSpPr>
          <p:cNvPr id="18" name="s2-boundary">
            <a:extLst xmlns:a="http://schemas.openxmlformats.org/drawingml/2006/main">
              <a:ext uri="{FF2B5EF4-FFF2-40B4-BE49-F238E27FC236}">
                <a16:creationId xmlns:a16="http://schemas.microsoft.com/office/drawing/2014/main" id="{575AFF2E-75EA-4F20-8922-7F85897A8D6F}"/>
              </a:ext>
            </a:extLst>
          </p:cNvPr>
          <p:cNvSpPr>
            <a:spLocks xmlns:a="http://schemas.openxmlformats.org/drawingml/2006/main" noGrp="1"/>
          </p:cNvSpPr>
          <p:nvPr/>
        </p:nvSpPr>
        <p:spPr>
          <a:xfrm xmlns:a="http://schemas.openxmlformats.org/drawingml/2006/main">
            <a:off x="857250" y="5391150"/>
            <a:ext cx="10477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buNone/>
              <a:defRPr sz="1725" b="1">
                <a:solidFill>
                  <a:srgbClr val="57615B"/>
                </a:solidFill>
                <a:latin typeface="Yu Gothic"/>
                <a:ea typeface="Yu Gothic"/>
                <a:cs typeface="Yu Gothic"/>
              </a:defRPr>
            </a:pPr>
            <a:r>
              <a:rPr sz="1725" b="1">
                <a:solidFill>
                  <a:srgbClr val="57615B"/>
                </a:solidFill>
                <a:latin typeface="Yu Gothic"/>
                <a:ea typeface="Yu Gothic"/>
                <a:cs typeface="Yu Gothic"/>
              </a:rPr>
              <a:t>現段階：理論構築と実行可能性の検証　／　比較可能な研究手順と評価方法を整える段階</a:t>
            </a:r>
          </a:p>
        </p:txBody>
      </p:sp>
    </p:spTree>
    <p:extLst>
      <p:ext uri="{BB962C8B-B14F-4D97-AF65-F5344CB8AC3E}">
        <p14:creationId xmlns:p14="http://schemas.microsoft.com/office/powerpoint/2010/main" val="806648232"/>
      </p:ext>
    </p:extLst>
  </p:cSld>
</p:sld>
</file>

<file path=ppt/slides/slide20.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35" name="eyebrow-20">
            <a:extLst xmlns:a="http://schemas.openxmlformats.org/drawingml/2006/main">
              <a:ext uri="{FF2B5EF4-FFF2-40B4-BE49-F238E27FC236}">
                <a16:creationId xmlns:a16="http://schemas.microsoft.com/office/drawing/2014/main" id="{5B8B4D75-AB74-459B-98BC-24A69BC00C89}"/>
              </a:ext>
            </a:extLst>
          </p:cNvPr>
          <p:cNvSpPr>
            <a:spLocks xmlns:a="http://schemas.openxmlformats.org/drawingml/2006/main" noGrp="1"/>
          </p:cNvSpPr>
          <p:nvPr/>
        </p:nvSpPr>
        <p:spPr>
          <a:xfrm xmlns:a="http://schemas.openxmlformats.org/drawingml/2006/main">
            <a:off x="400050" y="238125"/>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275" b="1">
                <a:solidFill>
                  <a:srgbClr val="1F5B45"/>
                </a:solidFill>
                <a:latin typeface="Yu Gothic"/>
                <a:ea typeface="Yu Gothic"/>
                <a:cs typeface="Yu Gothic"/>
              </a:defRPr>
            </a:pPr>
            <a:r>
              <a:rPr sz="1275" b="1">
                <a:solidFill>
                  <a:srgbClr val="1F5B45"/>
                </a:solidFill>
                <a:latin typeface="Yu Gothic"/>
                <a:ea typeface="Yu Gothic"/>
                <a:cs typeface="Yu Gothic"/>
              </a:rPr>
              <a:t>森林浴を中核とする継続的未病ケア</a:t>
            </a:r>
          </a:p>
        </p:txBody>
      </p:sp>
      <p:sp>
        <p:nvSpPr>
          <p:cNvPr id="2" name="title-20">
            <a:extLst xmlns:a="http://schemas.openxmlformats.org/drawingml/2006/main">
              <a:ext uri="{FF2B5EF4-FFF2-40B4-BE49-F238E27FC236}">
                <a16:creationId xmlns:a16="http://schemas.microsoft.com/office/drawing/2014/main" id="{6BFC9708-309E-4FE3-A8DA-F8F6499C41C9}"/>
              </a:ext>
            </a:extLst>
          </p:cNvPr>
          <p:cNvSpPr>
            <a:spLocks xmlns:a="http://schemas.openxmlformats.org/drawingml/2006/main" noGrp="1"/>
          </p:cNvSpPr>
          <p:nvPr/>
        </p:nvSpPr>
        <p:spPr>
          <a:xfrm xmlns:a="http://schemas.openxmlformats.org/drawingml/2006/main">
            <a:off x="400050" y="514350"/>
            <a:ext cx="113919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3300" b="1">
                <a:solidFill>
                  <a:srgbClr val="18201C"/>
                </a:solidFill>
                <a:latin typeface="Yu Gothic"/>
                <a:ea typeface="Yu Gothic"/>
                <a:cs typeface="Yu Gothic"/>
              </a:defRPr>
            </a:pPr>
            <a:r>
              <a:rPr sz="3300" b="1">
                <a:solidFill>
                  <a:srgbClr val="18201C"/>
                </a:solidFill>
                <a:latin typeface="Yu Gothic"/>
                <a:ea typeface="Yu Gothic"/>
                <a:cs typeface="Yu Gothic"/>
              </a:rPr>
              <a:t>評価時点：各条件の終了後から7日間追う</a:t>
            </a:r>
          </a:p>
        </p:txBody>
      </p:sp>
      <p:sp>
        <p:nvSpPr>
          <p:cNvPr id="3" name="footer-rule-20">
            <a:extLst xmlns:a="http://schemas.openxmlformats.org/drawingml/2006/main">
              <a:ext uri="{FF2B5EF4-FFF2-40B4-BE49-F238E27FC236}">
                <a16:creationId xmlns:a16="http://schemas.microsoft.com/office/drawing/2014/main" id="{A4455739-4EC8-4330-90A9-06AB7C8882A5}"/>
              </a:ext>
            </a:extLst>
          </p:cNvPr>
          <p:cNvSpPr>
            <a:spLocks xmlns:a="http://schemas.openxmlformats.org/drawingml/2006/main" noGrp="1"/>
          </p:cNvSpPr>
          <p:nvPr/>
        </p:nvSpPr>
        <p:spPr>
          <a:xfrm xmlns:a="http://schemas.openxmlformats.org/drawingml/2006/main">
            <a:off x="400050" y="6305550"/>
            <a:ext cx="11391900" cy="0"/>
          </a:xfrm>
          <a:prstGeom xmlns:a="http://schemas.openxmlformats.org/drawingml/2006/main" prst="line">
            <a:avLst/>
          </a:prstGeom>
          <a:noFill xmlns:a="http://schemas.openxmlformats.org/drawingml/2006/main"/>
          <a:ln xmlns:a="http://schemas.openxmlformats.org/drawingml/2006/main" w="9525">
            <a:solidFill>
              <a:srgbClr val="D3D9D5"/>
            </a:solidFill>
            <a:prstDash val="solid"/>
          </a:ln>
        </p:spPr>
      </p:sp>
      <p:sp>
        <p:nvSpPr>
          <p:cNvPr id="4" name="footer-author-20">
            <a:extLst xmlns:a="http://schemas.openxmlformats.org/drawingml/2006/main">
              <a:ext uri="{FF2B5EF4-FFF2-40B4-BE49-F238E27FC236}">
                <a16:creationId xmlns:a16="http://schemas.microsoft.com/office/drawing/2014/main" id="{DDE4FC51-17AA-4C8B-9498-3324C7EBC048}"/>
              </a:ext>
            </a:extLst>
          </p:cNvPr>
          <p:cNvSpPr>
            <a:spLocks xmlns:a="http://schemas.openxmlformats.org/drawingml/2006/main" noGrp="1"/>
          </p:cNvSpPr>
          <p:nvPr/>
        </p:nvSpPr>
        <p:spPr>
          <a:xfrm xmlns:a="http://schemas.openxmlformats.org/drawingml/2006/main">
            <a:off x="400050" y="6391275"/>
            <a:ext cx="809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一般社団法人国際審査員連盟　石原美惠子</a:t>
            </a:r>
          </a:p>
        </p:txBody>
      </p:sp>
      <p:sp>
        <p:nvSpPr>
          <p:cNvPr id="5" name="footer-number-20">
            <a:extLst xmlns:a="http://schemas.openxmlformats.org/drawingml/2006/main">
              <a:ext uri="{FF2B5EF4-FFF2-40B4-BE49-F238E27FC236}">
                <a16:creationId xmlns:a16="http://schemas.microsoft.com/office/drawing/2014/main" id="{52831723-3D41-47B1-B257-54A0F35AC12E}"/>
              </a:ext>
            </a:extLst>
          </p:cNvPr>
          <p:cNvSpPr>
            <a:spLocks xmlns:a="http://schemas.openxmlformats.org/drawingml/2006/main" noGrp="1"/>
          </p:cNvSpPr>
          <p:nvPr/>
        </p:nvSpPr>
        <p:spPr>
          <a:xfrm xmlns:a="http://schemas.openxmlformats.org/drawingml/2006/main">
            <a:off x="11239500" y="6391275"/>
            <a:ext cx="5524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20</a:t>
            </a:r>
          </a:p>
        </p:txBody>
      </p:sp>
      <p:sp>
        <p:nvSpPr>
          <p:cNvPr id="6" name="s20-line">
            <a:extLst xmlns:a="http://schemas.openxmlformats.org/drawingml/2006/main">
              <a:ext uri="{FF2B5EF4-FFF2-40B4-BE49-F238E27FC236}">
                <a16:creationId xmlns:a16="http://schemas.microsoft.com/office/drawing/2014/main" id="{5352D97C-ABA9-4D60-8C77-E7161E0D0DEE}"/>
              </a:ext>
            </a:extLst>
          </p:cNvPr>
          <p:cNvSpPr>
            <a:spLocks xmlns:a="http://schemas.openxmlformats.org/drawingml/2006/main" noGrp="1"/>
          </p:cNvSpPr>
          <p:nvPr/>
        </p:nvSpPr>
        <p:spPr>
          <a:xfrm xmlns:a="http://schemas.openxmlformats.org/drawingml/2006/main">
            <a:off x="952500" y="3190875"/>
            <a:ext cx="10287000" cy="0"/>
          </a:xfrm>
          <a:prstGeom xmlns:a="http://schemas.openxmlformats.org/drawingml/2006/main" prst="line">
            <a:avLst/>
          </a:prstGeom>
          <a:noFill xmlns:a="http://schemas.openxmlformats.org/drawingml/2006/main"/>
          <a:ln xmlns:a="http://schemas.openxmlformats.org/drawingml/2006/main" w="38100">
            <a:solidFill>
              <a:srgbClr val="D3D9D5"/>
            </a:solidFill>
            <a:prstDash val="solid"/>
          </a:ln>
        </p:spPr>
      </p:sp>
      <p:sp>
        <p:nvSpPr>
          <p:cNvPr id="7" name="s20-dot-0">
            <a:extLst xmlns:a="http://schemas.openxmlformats.org/drawingml/2006/main">
              <a:ext uri="{FF2B5EF4-FFF2-40B4-BE49-F238E27FC236}">
                <a16:creationId xmlns:a16="http://schemas.microsoft.com/office/drawing/2014/main" id="{69D3084B-D317-4569-8089-49490EA57297}"/>
              </a:ext>
            </a:extLst>
          </p:cNvPr>
          <p:cNvSpPr>
            <a:spLocks xmlns:a="http://schemas.openxmlformats.org/drawingml/2006/main" noGrp="1"/>
          </p:cNvSpPr>
          <p:nvPr/>
        </p:nvSpPr>
        <p:spPr>
          <a:xfrm xmlns:a="http://schemas.openxmlformats.org/drawingml/2006/main">
            <a:off x="904875" y="2952750"/>
            <a:ext cx="495300" cy="495300"/>
          </a:xfrm>
          <a:prstGeom xmlns:a="http://schemas.openxmlformats.org/drawingml/2006/main" prst="ellipse">
            <a:avLst/>
          </a:prstGeom>
          <a:solidFill xmlns:a="http://schemas.openxmlformats.org/drawingml/2006/main">
            <a:srgbClr val="1F5B45"/>
          </a:solidFill>
          <a:ln xmlns:a="http://schemas.openxmlformats.org/drawingml/2006/main" w="28575">
            <a:solidFill>
              <a:srgbClr val="FFFFFF"/>
            </a:solidFill>
            <a:prstDash val="solid"/>
          </a:ln>
        </p:spPr>
      </p:sp>
      <p:sp>
        <p:nvSpPr>
          <p:cNvPr id="8" name="s20-code-0">
            <a:extLst xmlns:a="http://schemas.openxmlformats.org/drawingml/2006/main">
              <a:ext uri="{FF2B5EF4-FFF2-40B4-BE49-F238E27FC236}">
                <a16:creationId xmlns:a16="http://schemas.microsoft.com/office/drawing/2014/main" id="{6B399CD6-60C2-44FA-AEEE-967755D7DB34}"/>
              </a:ext>
            </a:extLst>
          </p:cNvPr>
          <p:cNvSpPr>
            <a:spLocks xmlns:a="http://schemas.openxmlformats.org/drawingml/2006/main" noGrp="1"/>
          </p:cNvSpPr>
          <p:nvPr/>
        </p:nvSpPr>
        <p:spPr>
          <a:xfrm xmlns:a="http://schemas.openxmlformats.org/drawingml/2006/main">
            <a:off x="904875" y="3038475"/>
            <a:ext cx="4953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575" b="1">
                <a:solidFill>
                  <a:srgbClr val="FFFFFF"/>
                </a:solidFill>
                <a:latin typeface="Yu Gothic"/>
                <a:ea typeface="Yu Gothic"/>
                <a:cs typeface="Yu Gothic"/>
              </a:defRPr>
            </a:pPr>
            <a:r>
              <a:rPr sz="1575" b="1">
                <a:solidFill>
                  <a:srgbClr val="FFFFFF"/>
                </a:solidFill>
                <a:latin typeface="Yu Gothic"/>
                <a:ea typeface="Yu Gothic"/>
                <a:cs typeface="Yu Gothic"/>
              </a:rPr>
              <a:t>T0</a:t>
            </a:r>
          </a:p>
        </p:txBody>
      </p:sp>
      <p:sp>
        <p:nvSpPr>
          <p:cNvPr id="9" name="s20-label-0">
            <a:extLst xmlns:a="http://schemas.openxmlformats.org/drawingml/2006/main">
              <a:ext uri="{FF2B5EF4-FFF2-40B4-BE49-F238E27FC236}">
                <a16:creationId xmlns:a16="http://schemas.microsoft.com/office/drawing/2014/main" id="{C2FDC07F-AB1A-4E91-BD41-641F37B68C38}"/>
              </a:ext>
            </a:extLst>
          </p:cNvPr>
          <p:cNvSpPr>
            <a:spLocks xmlns:a="http://schemas.openxmlformats.org/drawingml/2006/main" noGrp="1"/>
          </p:cNvSpPr>
          <p:nvPr/>
        </p:nvSpPr>
        <p:spPr>
          <a:xfrm xmlns:a="http://schemas.openxmlformats.org/drawingml/2006/main">
            <a:off x="485775" y="2333625"/>
            <a:ext cx="1333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開始前</a:t>
            </a:r>
          </a:p>
        </p:txBody>
      </p:sp>
      <p:sp>
        <p:nvSpPr>
          <p:cNvPr id="10" name="s20-sub-0">
            <a:extLst xmlns:a="http://schemas.openxmlformats.org/drawingml/2006/main">
              <a:ext uri="{FF2B5EF4-FFF2-40B4-BE49-F238E27FC236}">
                <a16:creationId xmlns:a16="http://schemas.microsoft.com/office/drawing/2014/main" id="{05561C1F-0E8A-456B-80A9-C157C3CFD865}"/>
              </a:ext>
            </a:extLst>
          </p:cNvPr>
          <p:cNvSpPr>
            <a:spLocks xmlns:a="http://schemas.openxmlformats.org/drawingml/2006/main" noGrp="1"/>
          </p:cNvSpPr>
          <p:nvPr/>
        </p:nvSpPr>
        <p:spPr>
          <a:xfrm xmlns:a="http://schemas.openxmlformats.org/drawingml/2006/main">
            <a:off x="485775" y="3667125"/>
            <a:ext cx="1333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500" b="1">
                <a:solidFill>
                  <a:srgbClr val="57615B"/>
                </a:solidFill>
                <a:latin typeface="Yu Gothic"/>
                <a:ea typeface="Yu Gothic"/>
                <a:cs typeface="Yu Gothic"/>
              </a:defRPr>
            </a:pPr>
            <a:r>
              <a:rPr sz="1500" b="1">
                <a:solidFill>
                  <a:srgbClr val="57615B"/>
                </a:solidFill>
                <a:latin typeface="Yu Gothic"/>
                <a:ea typeface="Yu Gothic"/>
                <a:cs typeface="Yu Gothic"/>
              </a:rPr>
              <a:t>基準値</a:t>
            </a:r>
          </a:p>
        </p:txBody>
      </p:sp>
      <p:sp>
        <p:nvSpPr>
          <p:cNvPr id="11" name="s20-dot-1">
            <a:extLst xmlns:a="http://schemas.openxmlformats.org/drawingml/2006/main">
              <a:ext uri="{FF2B5EF4-FFF2-40B4-BE49-F238E27FC236}">
                <a16:creationId xmlns:a16="http://schemas.microsoft.com/office/drawing/2014/main" id="{8DC5B5EF-8CA2-4BE5-B8AD-89491AAD83EF}"/>
              </a:ext>
            </a:extLst>
          </p:cNvPr>
          <p:cNvSpPr>
            <a:spLocks xmlns:a="http://schemas.openxmlformats.org/drawingml/2006/main" noGrp="1"/>
          </p:cNvSpPr>
          <p:nvPr/>
        </p:nvSpPr>
        <p:spPr>
          <a:xfrm xmlns:a="http://schemas.openxmlformats.org/drawingml/2006/main">
            <a:off x="2952750" y="2952750"/>
            <a:ext cx="495300" cy="495300"/>
          </a:xfrm>
          <a:prstGeom xmlns:a="http://schemas.openxmlformats.org/drawingml/2006/main" prst="ellipse">
            <a:avLst/>
          </a:prstGeom>
          <a:solidFill xmlns:a="http://schemas.openxmlformats.org/drawingml/2006/main">
            <a:srgbClr val="1F5B45"/>
          </a:solidFill>
          <a:ln xmlns:a="http://schemas.openxmlformats.org/drawingml/2006/main" w="28575">
            <a:solidFill>
              <a:srgbClr val="FFFFFF"/>
            </a:solidFill>
            <a:prstDash val="solid"/>
          </a:ln>
        </p:spPr>
      </p:sp>
      <p:sp>
        <p:nvSpPr>
          <p:cNvPr id="12" name="s20-code-1">
            <a:extLst xmlns:a="http://schemas.openxmlformats.org/drawingml/2006/main">
              <a:ext uri="{FF2B5EF4-FFF2-40B4-BE49-F238E27FC236}">
                <a16:creationId xmlns:a16="http://schemas.microsoft.com/office/drawing/2014/main" id="{584CCCDC-7C86-4257-9A67-49C07C1A7231}"/>
              </a:ext>
            </a:extLst>
          </p:cNvPr>
          <p:cNvSpPr>
            <a:spLocks xmlns:a="http://schemas.openxmlformats.org/drawingml/2006/main" noGrp="1"/>
          </p:cNvSpPr>
          <p:nvPr/>
        </p:nvSpPr>
        <p:spPr>
          <a:xfrm xmlns:a="http://schemas.openxmlformats.org/drawingml/2006/main">
            <a:off x="2952750" y="3038475"/>
            <a:ext cx="4953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575" b="1">
                <a:solidFill>
                  <a:srgbClr val="FFFFFF"/>
                </a:solidFill>
                <a:latin typeface="Yu Gothic"/>
                <a:ea typeface="Yu Gothic"/>
                <a:cs typeface="Yu Gothic"/>
              </a:defRPr>
            </a:pPr>
            <a:r>
              <a:rPr sz="1575" b="1">
                <a:solidFill>
                  <a:srgbClr val="FFFFFF"/>
                </a:solidFill>
                <a:latin typeface="Yu Gothic"/>
                <a:ea typeface="Yu Gothic"/>
                <a:cs typeface="Yu Gothic"/>
              </a:rPr>
              <a:t>T1</a:t>
            </a:r>
          </a:p>
        </p:txBody>
      </p:sp>
      <p:sp>
        <p:nvSpPr>
          <p:cNvPr id="13" name="s20-label-1">
            <a:extLst xmlns:a="http://schemas.openxmlformats.org/drawingml/2006/main">
              <a:ext uri="{FF2B5EF4-FFF2-40B4-BE49-F238E27FC236}">
                <a16:creationId xmlns:a16="http://schemas.microsoft.com/office/drawing/2014/main" id="{4DC8254A-AEC0-49D4-8EA1-9FA4A45E35C3}"/>
              </a:ext>
            </a:extLst>
          </p:cNvPr>
          <p:cNvSpPr>
            <a:spLocks xmlns:a="http://schemas.openxmlformats.org/drawingml/2006/main" noGrp="1"/>
          </p:cNvSpPr>
          <p:nvPr/>
        </p:nvSpPr>
        <p:spPr>
          <a:xfrm xmlns:a="http://schemas.openxmlformats.org/drawingml/2006/main">
            <a:off x="2533650" y="2333625"/>
            <a:ext cx="1333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条件終了時</a:t>
            </a:r>
          </a:p>
        </p:txBody>
      </p:sp>
      <p:sp>
        <p:nvSpPr>
          <p:cNvPr id="14" name="s20-sub-1">
            <a:extLst xmlns:a="http://schemas.openxmlformats.org/drawingml/2006/main">
              <a:ext uri="{FF2B5EF4-FFF2-40B4-BE49-F238E27FC236}">
                <a16:creationId xmlns:a16="http://schemas.microsoft.com/office/drawing/2014/main" id="{C68CAB14-32F0-43BB-A8CF-EAEC10F430BB}"/>
              </a:ext>
            </a:extLst>
          </p:cNvPr>
          <p:cNvSpPr>
            <a:spLocks xmlns:a="http://schemas.openxmlformats.org/drawingml/2006/main" noGrp="1"/>
          </p:cNvSpPr>
          <p:nvPr/>
        </p:nvSpPr>
        <p:spPr>
          <a:xfrm xmlns:a="http://schemas.openxmlformats.org/drawingml/2006/main">
            <a:off x="2533650" y="3667125"/>
            <a:ext cx="1333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500" b="1">
                <a:solidFill>
                  <a:srgbClr val="57615B"/>
                </a:solidFill>
                <a:latin typeface="Yu Gothic"/>
                <a:ea typeface="Yu Gothic"/>
                <a:cs typeface="Yu Gothic"/>
              </a:defRPr>
            </a:pPr>
            <a:r>
              <a:rPr sz="1500" b="1">
                <a:solidFill>
                  <a:srgbClr val="57615B"/>
                </a:solidFill>
                <a:latin typeface="Yu Gothic"/>
                <a:ea typeface="Yu Gothic"/>
                <a:cs typeface="Yu Gothic"/>
              </a:rPr>
              <a:t>直後変化</a:t>
            </a:r>
          </a:p>
        </p:txBody>
      </p:sp>
      <p:sp>
        <p:nvSpPr>
          <p:cNvPr id="15" name="s20-dot-2">
            <a:extLst xmlns:a="http://schemas.openxmlformats.org/drawingml/2006/main">
              <a:ext uri="{FF2B5EF4-FFF2-40B4-BE49-F238E27FC236}">
                <a16:creationId xmlns:a16="http://schemas.microsoft.com/office/drawing/2014/main" id="{D200AC89-8472-4FCE-9EF8-BF9F38FEE347}"/>
              </a:ext>
            </a:extLst>
          </p:cNvPr>
          <p:cNvSpPr>
            <a:spLocks xmlns:a="http://schemas.openxmlformats.org/drawingml/2006/main" noGrp="1"/>
          </p:cNvSpPr>
          <p:nvPr/>
        </p:nvSpPr>
        <p:spPr>
          <a:xfrm xmlns:a="http://schemas.openxmlformats.org/drawingml/2006/main">
            <a:off x="5000625" y="2952750"/>
            <a:ext cx="495300" cy="495300"/>
          </a:xfrm>
          <a:prstGeom xmlns:a="http://schemas.openxmlformats.org/drawingml/2006/main" prst="ellipse">
            <a:avLst/>
          </a:prstGeom>
          <a:solidFill xmlns:a="http://schemas.openxmlformats.org/drawingml/2006/main">
            <a:srgbClr val="1F5B45"/>
          </a:solidFill>
          <a:ln xmlns:a="http://schemas.openxmlformats.org/drawingml/2006/main" w="28575">
            <a:solidFill>
              <a:srgbClr val="FFFFFF"/>
            </a:solidFill>
            <a:prstDash val="solid"/>
          </a:ln>
        </p:spPr>
      </p:sp>
      <p:sp>
        <p:nvSpPr>
          <p:cNvPr id="16" name="s20-code-2">
            <a:extLst xmlns:a="http://schemas.openxmlformats.org/drawingml/2006/main">
              <a:ext uri="{FF2B5EF4-FFF2-40B4-BE49-F238E27FC236}">
                <a16:creationId xmlns:a16="http://schemas.microsoft.com/office/drawing/2014/main" id="{0DC18D07-5FF5-4E02-A8AD-6527C6AF966C}"/>
              </a:ext>
            </a:extLst>
          </p:cNvPr>
          <p:cNvSpPr>
            <a:spLocks xmlns:a="http://schemas.openxmlformats.org/drawingml/2006/main" noGrp="1"/>
          </p:cNvSpPr>
          <p:nvPr/>
        </p:nvSpPr>
        <p:spPr>
          <a:xfrm xmlns:a="http://schemas.openxmlformats.org/drawingml/2006/main">
            <a:off x="5000625" y="3038475"/>
            <a:ext cx="4953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575" b="1">
                <a:solidFill>
                  <a:srgbClr val="FFFFFF"/>
                </a:solidFill>
                <a:latin typeface="Yu Gothic"/>
                <a:ea typeface="Yu Gothic"/>
                <a:cs typeface="Yu Gothic"/>
              </a:defRPr>
            </a:pPr>
            <a:r>
              <a:rPr sz="1575" b="1">
                <a:solidFill>
                  <a:srgbClr val="FFFFFF"/>
                </a:solidFill>
                <a:latin typeface="Yu Gothic"/>
                <a:ea typeface="Yu Gothic"/>
                <a:cs typeface="Yu Gothic"/>
              </a:rPr>
              <a:t>T2</a:t>
            </a:r>
          </a:p>
        </p:txBody>
      </p:sp>
      <p:sp>
        <p:nvSpPr>
          <p:cNvPr id="17" name="s20-label-2">
            <a:extLst xmlns:a="http://schemas.openxmlformats.org/drawingml/2006/main">
              <a:ext uri="{FF2B5EF4-FFF2-40B4-BE49-F238E27FC236}">
                <a16:creationId xmlns:a16="http://schemas.microsoft.com/office/drawing/2014/main" id="{39339045-AC9C-43DC-A514-47515FEF2F9C}"/>
              </a:ext>
            </a:extLst>
          </p:cNvPr>
          <p:cNvSpPr>
            <a:spLocks xmlns:a="http://schemas.openxmlformats.org/drawingml/2006/main" noGrp="1"/>
          </p:cNvSpPr>
          <p:nvPr/>
        </p:nvSpPr>
        <p:spPr>
          <a:xfrm xmlns:a="http://schemas.openxmlformats.org/drawingml/2006/main">
            <a:off x="4581525" y="2333625"/>
            <a:ext cx="1333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24時間後</a:t>
            </a:r>
          </a:p>
        </p:txBody>
      </p:sp>
      <p:sp>
        <p:nvSpPr>
          <p:cNvPr id="18" name="s20-sub-2">
            <a:extLst xmlns:a="http://schemas.openxmlformats.org/drawingml/2006/main">
              <a:ext uri="{FF2B5EF4-FFF2-40B4-BE49-F238E27FC236}">
                <a16:creationId xmlns:a16="http://schemas.microsoft.com/office/drawing/2014/main" id="{15CFCCBF-B7A5-4595-96D3-7D47F5881421}"/>
              </a:ext>
            </a:extLst>
          </p:cNvPr>
          <p:cNvSpPr>
            <a:spLocks xmlns:a="http://schemas.openxmlformats.org/drawingml/2006/main" noGrp="1"/>
          </p:cNvSpPr>
          <p:nvPr/>
        </p:nvSpPr>
        <p:spPr>
          <a:xfrm xmlns:a="http://schemas.openxmlformats.org/drawingml/2006/main">
            <a:off x="4581525" y="3667125"/>
            <a:ext cx="1333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500" b="1">
                <a:solidFill>
                  <a:srgbClr val="57615B"/>
                </a:solidFill>
                <a:latin typeface="Yu Gothic"/>
                <a:ea typeface="Yu Gothic"/>
                <a:cs typeface="Yu Gothic"/>
              </a:defRPr>
            </a:pPr>
            <a:r>
              <a:rPr sz="1500" b="1">
                <a:solidFill>
                  <a:srgbClr val="57615B"/>
                </a:solidFill>
                <a:latin typeface="Yu Gothic"/>
                <a:ea typeface="Yu Gothic"/>
                <a:cs typeface="Yu Gothic"/>
              </a:rPr>
              <a:t>翌日</a:t>
            </a:r>
          </a:p>
        </p:txBody>
      </p:sp>
      <p:sp>
        <p:nvSpPr>
          <p:cNvPr id="19" name="s20-dot-3">
            <a:extLst xmlns:a="http://schemas.openxmlformats.org/drawingml/2006/main">
              <a:ext uri="{FF2B5EF4-FFF2-40B4-BE49-F238E27FC236}">
                <a16:creationId xmlns:a16="http://schemas.microsoft.com/office/drawing/2014/main" id="{62D8D628-B562-4052-95B5-226100E66971}"/>
              </a:ext>
            </a:extLst>
          </p:cNvPr>
          <p:cNvSpPr>
            <a:spLocks xmlns:a="http://schemas.openxmlformats.org/drawingml/2006/main" noGrp="1"/>
          </p:cNvSpPr>
          <p:nvPr/>
        </p:nvSpPr>
        <p:spPr>
          <a:xfrm xmlns:a="http://schemas.openxmlformats.org/drawingml/2006/main">
            <a:off x="7048500" y="2952750"/>
            <a:ext cx="495300" cy="495300"/>
          </a:xfrm>
          <a:prstGeom xmlns:a="http://schemas.openxmlformats.org/drawingml/2006/main" prst="ellipse">
            <a:avLst/>
          </a:prstGeom>
          <a:solidFill xmlns:a="http://schemas.openxmlformats.org/drawingml/2006/main">
            <a:srgbClr val="4E8D99"/>
          </a:solidFill>
          <a:ln xmlns:a="http://schemas.openxmlformats.org/drawingml/2006/main" w="28575">
            <a:solidFill>
              <a:srgbClr val="FFFFFF"/>
            </a:solidFill>
            <a:prstDash val="solid"/>
          </a:ln>
        </p:spPr>
      </p:sp>
      <p:sp>
        <p:nvSpPr>
          <p:cNvPr id="20" name="s20-code-3">
            <a:extLst xmlns:a="http://schemas.openxmlformats.org/drawingml/2006/main">
              <a:ext uri="{FF2B5EF4-FFF2-40B4-BE49-F238E27FC236}">
                <a16:creationId xmlns:a16="http://schemas.microsoft.com/office/drawing/2014/main" id="{E51E732D-BF50-456A-B455-773377A9646E}"/>
              </a:ext>
            </a:extLst>
          </p:cNvPr>
          <p:cNvSpPr>
            <a:spLocks xmlns:a="http://schemas.openxmlformats.org/drawingml/2006/main" noGrp="1"/>
          </p:cNvSpPr>
          <p:nvPr/>
        </p:nvSpPr>
        <p:spPr>
          <a:xfrm xmlns:a="http://schemas.openxmlformats.org/drawingml/2006/main">
            <a:off x="7048500" y="3038475"/>
            <a:ext cx="4953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575" b="1">
                <a:solidFill>
                  <a:srgbClr val="FFFFFF"/>
                </a:solidFill>
                <a:latin typeface="Yu Gothic"/>
                <a:ea typeface="Yu Gothic"/>
                <a:cs typeface="Yu Gothic"/>
              </a:defRPr>
            </a:pPr>
            <a:r>
              <a:rPr sz="1575" b="1">
                <a:solidFill>
                  <a:srgbClr val="FFFFFF"/>
                </a:solidFill>
                <a:latin typeface="Yu Gothic"/>
                <a:ea typeface="Yu Gothic"/>
                <a:cs typeface="Yu Gothic"/>
              </a:rPr>
              <a:t>T3</a:t>
            </a:r>
          </a:p>
        </p:txBody>
      </p:sp>
      <p:sp>
        <p:nvSpPr>
          <p:cNvPr id="21" name="s20-label-3">
            <a:extLst xmlns:a="http://schemas.openxmlformats.org/drawingml/2006/main">
              <a:ext uri="{FF2B5EF4-FFF2-40B4-BE49-F238E27FC236}">
                <a16:creationId xmlns:a16="http://schemas.microsoft.com/office/drawing/2014/main" id="{EEBC1241-C7A9-427B-A10A-87DB153138BC}"/>
              </a:ext>
            </a:extLst>
          </p:cNvPr>
          <p:cNvSpPr>
            <a:spLocks xmlns:a="http://schemas.openxmlformats.org/drawingml/2006/main" noGrp="1"/>
          </p:cNvSpPr>
          <p:nvPr/>
        </p:nvSpPr>
        <p:spPr>
          <a:xfrm xmlns:a="http://schemas.openxmlformats.org/drawingml/2006/main">
            <a:off x="6629400" y="2333625"/>
            <a:ext cx="1333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48時間後</a:t>
            </a:r>
          </a:p>
        </p:txBody>
      </p:sp>
      <p:sp>
        <p:nvSpPr>
          <p:cNvPr id="22" name="s20-sub-3">
            <a:extLst xmlns:a="http://schemas.openxmlformats.org/drawingml/2006/main">
              <a:ext uri="{FF2B5EF4-FFF2-40B4-BE49-F238E27FC236}">
                <a16:creationId xmlns:a16="http://schemas.microsoft.com/office/drawing/2014/main" id="{7DCBC0F6-D769-4619-B10C-482349467398}"/>
              </a:ext>
            </a:extLst>
          </p:cNvPr>
          <p:cNvSpPr>
            <a:spLocks xmlns:a="http://schemas.openxmlformats.org/drawingml/2006/main" noGrp="1"/>
          </p:cNvSpPr>
          <p:nvPr/>
        </p:nvSpPr>
        <p:spPr>
          <a:xfrm xmlns:a="http://schemas.openxmlformats.org/drawingml/2006/main">
            <a:off x="6629400" y="3667125"/>
            <a:ext cx="1333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500" b="1">
                <a:solidFill>
                  <a:srgbClr val="57615B"/>
                </a:solidFill>
                <a:latin typeface="Yu Gothic"/>
                <a:ea typeface="Yu Gothic"/>
                <a:cs typeface="Yu Gothic"/>
              </a:defRPr>
            </a:pPr>
            <a:r>
              <a:rPr sz="1500" b="1">
                <a:solidFill>
                  <a:srgbClr val="57615B"/>
                </a:solidFill>
                <a:latin typeface="Yu Gothic"/>
                <a:ea typeface="Yu Gothic"/>
                <a:cs typeface="Yu Gothic"/>
              </a:rPr>
              <a:t>2日後</a:t>
            </a:r>
          </a:p>
        </p:txBody>
      </p:sp>
      <p:sp>
        <p:nvSpPr>
          <p:cNvPr id="23" name="s20-dot-4">
            <a:extLst xmlns:a="http://schemas.openxmlformats.org/drawingml/2006/main">
              <a:ext uri="{FF2B5EF4-FFF2-40B4-BE49-F238E27FC236}">
                <a16:creationId xmlns:a16="http://schemas.microsoft.com/office/drawing/2014/main" id="{5BF762A3-A6EF-44BE-BDCB-5719ECD4D98D}"/>
              </a:ext>
            </a:extLst>
          </p:cNvPr>
          <p:cNvSpPr>
            <a:spLocks xmlns:a="http://schemas.openxmlformats.org/drawingml/2006/main" noGrp="1"/>
          </p:cNvSpPr>
          <p:nvPr/>
        </p:nvSpPr>
        <p:spPr>
          <a:xfrm xmlns:a="http://schemas.openxmlformats.org/drawingml/2006/main">
            <a:off x="9096375" y="2952750"/>
            <a:ext cx="495300" cy="495300"/>
          </a:xfrm>
          <a:prstGeom xmlns:a="http://schemas.openxmlformats.org/drawingml/2006/main" prst="ellipse">
            <a:avLst/>
          </a:prstGeom>
          <a:solidFill xmlns:a="http://schemas.openxmlformats.org/drawingml/2006/main">
            <a:srgbClr val="4E8D99"/>
          </a:solidFill>
          <a:ln xmlns:a="http://schemas.openxmlformats.org/drawingml/2006/main" w="28575">
            <a:solidFill>
              <a:srgbClr val="FFFFFF"/>
            </a:solidFill>
            <a:prstDash val="solid"/>
          </a:ln>
        </p:spPr>
      </p:sp>
      <p:sp>
        <p:nvSpPr>
          <p:cNvPr id="24" name="s20-code-4">
            <a:extLst xmlns:a="http://schemas.openxmlformats.org/drawingml/2006/main">
              <a:ext uri="{FF2B5EF4-FFF2-40B4-BE49-F238E27FC236}">
                <a16:creationId xmlns:a16="http://schemas.microsoft.com/office/drawing/2014/main" id="{7F6F5F03-B745-452A-B4FD-556A647A31EC}"/>
              </a:ext>
            </a:extLst>
          </p:cNvPr>
          <p:cNvSpPr>
            <a:spLocks xmlns:a="http://schemas.openxmlformats.org/drawingml/2006/main" noGrp="1"/>
          </p:cNvSpPr>
          <p:nvPr/>
        </p:nvSpPr>
        <p:spPr>
          <a:xfrm xmlns:a="http://schemas.openxmlformats.org/drawingml/2006/main">
            <a:off x="9096375" y="3038475"/>
            <a:ext cx="4953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575" b="1">
                <a:solidFill>
                  <a:srgbClr val="FFFFFF"/>
                </a:solidFill>
                <a:latin typeface="Yu Gothic"/>
                <a:ea typeface="Yu Gothic"/>
                <a:cs typeface="Yu Gothic"/>
              </a:defRPr>
            </a:pPr>
            <a:r>
              <a:rPr sz="1575" b="1">
                <a:solidFill>
                  <a:srgbClr val="FFFFFF"/>
                </a:solidFill>
                <a:latin typeface="Yu Gothic"/>
                <a:ea typeface="Yu Gothic"/>
                <a:cs typeface="Yu Gothic"/>
              </a:rPr>
              <a:t>T4</a:t>
            </a:r>
          </a:p>
        </p:txBody>
      </p:sp>
      <p:sp>
        <p:nvSpPr>
          <p:cNvPr id="25" name="s20-label-4">
            <a:extLst xmlns:a="http://schemas.openxmlformats.org/drawingml/2006/main">
              <a:ext uri="{FF2B5EF4-FFF2-40B4-BE49-F238E27FC236}">
                <a16:creationId xmlns:a16="http://schemas.microsoft.com/office/drawing/2014/main" id="{20FC1AF2-7D98-483B-BC55-0B3819447025}"/>
              </a:ext>
            </a:extLst>
          </p:cNvPr>
          <p:cNvSpPr>
            <a:spLocks xmlns:a="http://schemas.openxmlformats.org/drawingml/2006/main" noGrp="1"/>
          </p:cNvSpPr>
          <p:nvPr/>
        </p:nvSpPr>
        <p:spPr>
          <a:xfrm xmlns:a="http://schemas.openxmlformats.org/drawingml/2006/main">
            <a:off x="8677275" y="2333625"/>
            <a:ext cx="1333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72時間後</a:t>
            </a:r>
          </a:p>
        </p:txBody>
      </p:sp>
      <p:sp>
        <p:nvSpPr>
          <p:cNvPr id="26" name="s20-sub-4">
            <a:extLst xmlns:a="http://schemas.openxmlformats.org/drawingml/2006/main">
              <a:ext uri="{FF2B5EF4-FFF2-40B4-BE49-F238E27FC236}">
                <a16:creationId xmlns:a16="http://schemas.microsoft.com/office/drawing/2014/main" id="{2B2E3E7D-A682-40BA-9287-C6E9D28CBFDF}"/>
              </a:ext>
            </a:extLst>
          </p:cNvPr>
          <p:cNvSpPr>
            <a:spLocks xmlns:a="http://schemas.openxmlformats.org/drawingml/2006/main" noGrp="1"/>
          </p:cNvSpPr>
          <p:nvPr/>
        </p:nvSpPr>
        <p:spPr>
          <a:xfrm xmlns:a="http://schemas.openxmlformats.org/drawingml/2006/main">
            <a:off x="8677275" y="3667125"/>
            <a:ext cx="1333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500" b="1">
                <a:solidFill>
                  <a:srgbClr val="57615B"/>
                </a:solidFill>
                <a:latin typeface="Yu Gothic"/>
                <a:ea typeface="Yu Gothic"/>
                <a:cs typeface="Yu Gothic"/>
              </a:defRPr>
            </a:pPr>
            <a:r>
              <a:rPr sz="1500" b="1">
                <a:solidFill>
                  <a:srgbClr val="57615B"/>
                </a:solidFill>
                <a:latin typeface="Yu Gothic"/>
                <a:ea typeface="Yu Gothic"/>
                <a:cs typeface="Yu Gothic"/>
              </a:rPr>
              <a:t>3日後</a:t>
            </a:r>
          </a:p>
        </p:txBody>
      </p:sp>
      <p:sp>
        <p:nvSpPr>
          <p:cNvPr id="27" name="s20-dot-5">
            <a:extLst xmlns:a="http://schemas.openxmlformats.org/drawingml/2006/main">
              <a:ext uri="{FF2B5EF4-FFF2-40B4-BE49-F238E27FC236}">
                <a16:creationId xmlns:a16="http://schemas.microsoft.com/office/drawing/2014/main" id="{4FF46F7C-3808-4E2F-A996-80556227A646}"/>
              </a:ext>
            </a:extLst>
          </p:cNvPr>
          <p:cNvSpPr>
            <a:spLocks xmlns:a="http://schemas.openxmlformats.org/drawingml/2006/main" noGrp="1"/>
          </p:cNvSpPr>
          <p:nvPr/>
        </p:nvSpPr>
        <p:spPr>
          <a:xfrm xmlns:a="http://schemas.openxmlformats.org/drawingml/2006/main">
            <a:off x="11144250" y="2952750"/>
            <a:ext cx="495300" cy="495300"/>
          </a:xfrm>
          <a:prstGeom xmlns:a="http://schemas.openxmlformats.org/drawingml/2006/main" prst="ellipse">
            <a:avLst/>
          </a:prstGeom>
          <a:solidFill xmlns:a="http://schemas.openxmlformats.org/drawingml/2006/main">
            <a:srgbClr val="4E8D99"/>
          </a:solidFill>
          <a:ln xmlns:a="http://schemas.openxmlformats.org/drawingml/2006/main" w="28575">
            <a:solidFill>
              <a:srgbClr val="FFFFFF"/>
            </a:solidFill>
            <a:prstDash val="solid"/>
          </a:ln>
        </p:spPr>
      </p:sp>
      <p:sp>
        <p:nvSpPr>
          <p:cNvPr id="28" name="s20-code-5">
            <a:extLst xmlns:a="http://schemas.openxmlformats.org/drawingml/2006/main">
              <a:ext uri="{FF2B5EF4-FFF2-40B4-BE49-F238E27FC236}">
                <a16:creationId xmlns:a16="http://schemas.microsoft.com/office/drawing/2014/main" id="{E7551999-6D81-4C55-8C08-391FD2BCF9C5}"/>
              </a:ext>
            </a:extLst>
          </p:cNvPr>
          <p:cNvSpPr>
            <a:spLocks xmlns:a="http://schemas.openxmlformats.org/drawingml/2006/main" noGrp="1"/>
          </p:cNvSpPr>
          <p:nvPr/>
        </p:nvSpPr>
        <p:spPr>
          <a:xfrm xmlns:a="http://schemas.openxmlformats.org/drawingml/2006/main">
            <a:off x="11144250" y="3038475"/>
            <a:ext cx="4953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575" b="1">
                <a:solidFill>
                  <a:srgbClr val="FFFFFF"/>
                </a:solidFill>
                <a:latin typeface="Yu Gothic"/>
                <a:ea typeface="Yu Gothic"/>
                <a:cs typeface="Yu Gothic"/>
              </a:defRPr>
            </a:pPr>
            <a:r>
              <a:rPr sz="1575" b="1">
                <a:solidFill>
                  <a:srgbClr val="FFFFFF"/>
                </a:solidFill>
                <a:latin typeface="Yu Gothic"/>
                <a:ea typeface="Yu Gothic"/>
                <a:cs typeface="Yu Gothic"/>
              </a:rPr>
              <a:t>T5</a:t>
            </a:r>
          </a:p>
        </p:txBody>
      </p:sp>
      <p:sp>
        <p:nvSpPr>
          <p:cNvPr id="29" name="s20-label-5">
            <a:extLst xmlns:a="http://schemas.openxmlformats.org/drawingml/2006/main">
              <a:ext uri="{FF2B5EF4-FFF2-40B4-BE49-F238E27FC236}">
                <a16:creationId xmlns:a16="http://schemas.microsoft.com/office/drawing/2014/main" id="{4524D7C9-58ED-4977-B1A8-EB80503F1F13}"/>
              </a:ext>
            </a:extLst>
          </p:cNvPr>
          <p:cNvSpPr>
            <a:spLocks xmlns:a="http://schemas.openxmlformats.org/drawingml/2006/main" noGrp="1"/>
          </p:cNvSpPr>
          <p:nvPr/>
        </p:nvSpPr>
        <p:spPr>
          <a:xfrm xmlns:a="http://schemas.openxmlformats.org/drawingml/2006/main">
            <a:off x="10725150" y="2333625"/>
            <a:ext cx="1333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8759"/>
          </a:bodyPr>
          <a:lstStyle xmlns:a="http://schemas.openxmlformats.org/drawingml/2006/main"/>
          <a:p xmlns:a="http://schemas.openxmlformats.org/drawingml/2006/main">
            <a:pPr algn="ctr">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96～168時間後</a:t>
            </a:r>
          </a:p>
        </p:txBody>
      </p:sp>
      <p:sp>
        <p:nvSpPr>
          <p:cNvPr id="30" name="s20-sub-5">
            <a:extLst xmlns:a="http://schemas.openxmlformats.org/drawingml/2006/main">
              <a:ext uri="{FF2B5EF4-FFF2-40B4-BE49-F238E27FC236}">
                <a16:creationId xmlns:a16="http://schemas.microsoft.com/office/drawing/2014/main" id="{BCF1F305-7646-43EF-937B-C737F710AAE0}"/>
              </a:ext>
            </a:extLst>
          </p:cNvPr>
          <p:cNvSpPr>
            <a:spLocks xmlns:a="http://schemas.openxmlformats.org/drawingml/2006/main" noGrp="1"/>
          </p:cNvSpPr>
          <p:nvPr/>
        </p:nvSpPr>
        <p:spPr>
          <a:xfrm xmlns:a="http://schemas.openxmlformats.org/drawingml/2006/main">
            <a:off x="10725150" y="3667125"/>
            <a:ext cx="1333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500" b="1">
                <a:solidFill>
                  <a:srgbClr val="57615B"/>
                </a:solidFill>
                <a:latin typeface="Yu Gothic"/>
                <a:ea typeface="Yu Gothic"/>
                <a:cs typeface="Yu Gothic"/>
              </a:defRPr>
            </a:pPr>
            <a:r>
              <a:rPr sz="1500" b="1">
                <a:solidFill>
                  <a:srgbClr val="57615B"/>
                </a:solidFill>
                <a:latin typeface="Yu Gothic"/>
                <a:ea typeface="Yu Gothic"/>
                <a:cs typeface="Yu Gothic"/>
              </a:rPr>
              <a:t>4～7日目</a:t>
            </a:r>
          </a:p>
        </p:txBody>
      </p:sp>
      <p:sp>
        <p:nvSpPr>
          <p:cNvPr id="31" name="s20-purpose-panel">
            <a:extLst xmlns:a="http://schemas.openxmlformats.org/drawingml/2006/main">
              <a:ext uri="{FF2B5EF4-FFF2-40B4-BE49-F238E27FC236}">
                <a16:creationId xmlns:a16="http://schemas.microsoft.com/office/drawing/2014/main" id="{E8BBE3E0-6592-461B-A8DD-83CF8A0FC778}"/>
              </a:ext>
            </a:extLst>
          </p:cNvPr>
          <p:cNvSpPr>
            <a:spLocks xmlns:a="http://schemas.openxmlformats.org/drawingml/2006/main" noGrp="1"/>
          </p:cNvSpPr>
          <p:nvPr/>
        </p:nvSpPr>
        <p:spPr>
          <a:xfrm xmlns:a="http://schemas.openxmlformats.org/drawingml/2006/main">
            <a:off x="1428750" y="4619625"/>
            <a:ext cx="9334500" cy="990600"/>
          </a:xfrm>
          <a:prstGeom xmlns:a="http://schemas.openxmlformats.org/drawingml/2006/main" prst="roundRect">
            <a:avLst>
              <a:gd name="adj" fmla="val 15385"/>
            </a:avLst>
          </a:prstGeom>
          <a:solidFill xmlns:a="http://schemas.openxmlformats.org/drawingml/2006/main">
            <a:srgbClr val="F4F6F4"/>
          </a:solidFill>
          <a:ln xmlns:a="http://schemas.openxmlformats.org/drawingml/2006/main" w="11430">
            <a:solidFill>
              <a:srgbClr val="DDE2DE"/>
            </a:solidFill>
            <a:prstDash val="solid"/>
          </a:ln>
        </p:spPr>
      </p:sp>
      <p:sp>
        <p:nvSpPr>
          <p:cNvPr id="32" name="s20-purpose-accent">
            <a:extLst xmlns:a="http://schemas.openxmlformats.org/drawingml/2006/main">
              <a:ext uri="{FF2B5EF4-FFF2-40B4-BE49-F238E27FC236}">
                <a16:creationId xmlns:a16="http://schemas.microsoft.com/office/drawing/2014/main" id="{F8F82970-7FEF-4E70-825E-EA844054D579}"/>
              </a:ext>
            </a:extLst>
          </p:cNvPr>
          <p:cNvSpPr>
            <a:spLocks xmlns:a="http://schemas.openxmlformats.org/drawingml/2006/main" noGrp="1"/>
          </p:cNvSpPr>
          <p:nvPr/>
        </p:nvSpPr>
        <p:spPr>
          <a:xfrm xmlns:a="http://schemas.openxmlformats.org/drawingml/2006/main">
            <a:off x="1428750" y="4619625"/>
            <a:ext cx="76200" cy="990600"/>
          </a:xfrm>
          <a:prstGeom xmlns:a="http://schemas.openxmlformats.org/drawingml/2006/main" prst="rect">
            <a:avLst/>
          </a:prstGeom>
          <a:solidFill xmlns:a="http://schemas.openxmlformats.org/drawingml/2006/main">
            <a:srgbClr val="1F5B45"/>
          </a:solidFill>
          <a:ln xmlns:a="http://schemas.openxmlformats.org/drawingml/2006/main" w="0">
            <a:solidFill>
              <a:srgbClr val="1F5B45"/>
            </a:solidFill>
            <a:prstDash val="solid"/>
          </a:ln>
        </p:spPr>
      </p:sp>
      <p:sp>
        <p:nvSpPr>
          <p:cNvPr id="33" name="s20-purpose-title">
            <a:extLst xmlns:a="http://schemas.openxmlformats.org/drawingml/2006/main">
              <a:ext uri="{FF2B5EF4-FFF2-40B4-BE49-F238E27FC236}">
                <a16:creationId xmlns:a16="http://schemas.microsoft.com/office/drawing/2014/main" id="{7169A768-2BCE-4F38-8D5E-2FF347138499}"/>
              </a:ext>
            </a:extLst>
          </p:cNvPr>
          <p:cNvSpPr>
            <a:spLocks xmlns:a="http://schemas.openxmlformats.org/drawingml/2006/main" noGrp="1"/>
          </p:cNvSpPr>
          <p:nvPr/>
        </p:nvSpPr>
        <p:spPr>
          <a:xfrm xmlns:a="http://schemas.openxmlformats.org/drawingml/2006/main">
            <a:off x="1676400" y="4772025"/>
            <a:ext cx="88963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00" b="1">
                <a:solidFill>
                  <a:srgbClr val="1F5B45"/>
                </a:solidFill>
                <a:latin typeface="Yu Gothic"/>
                <a:ea typeface="Yu Gothic"/>
                <a:cs typeface="Yu Gothic"/>
              </a:defRPr>
            </a:pPr>
            <a:r>
              <a:rPr sz="1800" b="1">
                <a:solidFill>
                  <a:srgbClr val="1F5B45"/>
                </a:solidFill>
                <a:latin typeface="Yu Gothic"/>
                <a:ea typeface="Yu Gothic"/>
                <a:cs typeface="Yu Gothic"/>
              </a:rPr>
              <a:t>持続時間の捉え方</a:t>
            </a:r>
          </a:p>
        </p:txBody>
      </p:sp>
      <p:sp>
        <p:nvSpPr>
          <p:cNvPr id="34" name="s20-purpose-body">
            <a:extLst xmlns:a="http://schemas.openxmlformats.org/drawingml/2006/main">
              <a:ext uri="{FF2B5EF4-FFF2-40B4-BE49-F238E27FC236}">
                <a16:creationId xmlns:a16="http://schemas.microsoft.com/office/drawing/2014/main" id="{1EA038D0-6185-48E8-82FA-88CD50089BBD}"/>
              </a:ext>
            </a:extLst>
          </p:cNvPr>
          <p:cNvSpPr>
            <a:spLocks xmlns:a="http://schemas.openxmlformats.org/drawingml/2006/main" noGrp="1"/>
          </p:cNvSpPr>
          <p:nvPr/>
        </p:nvSpPr>
        <p:spPr>
          <a:xfrm xmlns:a="http://schemas.openxmlformats.org/drawingml/2006/main">
            <a:off x="1676400" y="5286375"/>
            <a:ext cx="88963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68182"/>
          </a:bodyPr>
          <a:lstStyle xmlns:a="http://schemas.openxmlformats.org/drawingml/2006/main"/>
          <a:p xmlns:a="http://schemas.openxmlformats.org/drawingml/2006/main">
            <a:pPr algn="l">
              <a:buNone/>
              <a:defRPr sz="1650" b="1">
                <a:solidFill>
                  <a:srgbClr val="18201C"/>
                </a:solidFill>
                <a:latin typeface="Yu Gothic"/>
                <a:ea typeface="Yu Gothic"/>
                <a:cs typeface="Yu Gothic"/>
              </a:defRPr>
            </a:pPr>
            <a:r>
              <a:rPr sz="1650" b="1">
                <a:solidFill>
                  <a:srgbClr val="18201C"/>
                </a:solidFill>
                <a:latin typeface="Yu Gothic"/>
                <a:ea typeface="Yu Gothic"/>
                <a:cs typeface="Yu Gothic"/>
              </a:rPr>
              <a:t>「いつ普段の状態へ戻ったか」を記録する。7日目にも回復感が残る場合は「少なくとも168時間」とし、持続時間の下限として扱う。</a:t>
            </a:r>
          </a:p>
        </p:txBody>
      </p:sp>
    </p:spTree>
    <p:extLst>
      <p:ext uri="{BB962C8B-B14F-4D97-AF65-F5344CB8AC3E}">
        <p14:creationId xmlns:p14="http://schemas.microsoft.com/office/powerpoint/2010/main" val="228872708"/>
      </p:ext>
    </p:extLst>
  </p:cSld>
</p:sld>
</file>

<file path=ppt/slides/slide21.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31" name="eyebrow-21">
            <a:extLst xmlns:a="http://schemas.openxmlformats.org/drawingml/2006/main">
              <a:ext uri="{FF2B5EF4-FFF2-40B4-BE49-F238E27FC236}">
                <a16:creationId xmlns:a16="http://schemas.microsoft.com/office/drawing/2014/main" id="{83F92AAF-054D-4B4F-AD1B-F424CB69934D}"/>
              </a:ext>
            </a:extLst>
          </p:cNvPr>
          <p:cNvSpPr>
            <a:spLocks xmlns:a="http://schemas.openxmlformats.org/drawingml/2006/main" noGrp="1"/>
          </p:cNvSpPr>
          <p:nvPr/>
        </p:nvSpPr>
        <p:spPr>
          <a:xfrm xmlns:a="http://schemas.openxmlformats.org/drawingml/2006/main">
            <a:off x="400050" y="238125"/>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275" b="1">
                <a:solidFill>
                  <a:srgbClr val="1F5B45"/>
                </a:solidFill>
                <a:latin typeface="Yu Gothic"/>
                <a:ea typeface="Yu Gothic"/>
                <a:cs typeface="Yu Gothic"/>
              </a:defRPr>
            </a:pPr>
            <a:r>
              <a:rPr sz="1275" b="1">
                <a:solidFill>
                  <a:srgbClr val="1F5B45"/>
                </a:solidFill>
                <a:latin typeface="Yu Gothic"/>
                <a:ea typeface="Yu Gothic"/>
                <a:cs typeface="Yu Gothic"/>
              </a:rPr>
              <a:t>森林浴を中核とする継続的未病ケア</a:t>
            </a:r>
          </a:p>
        </p:txBody>
      </p:sp>
      <p:sp>
        <p:nvSpPr>
          <p:cNvPr id="2" name="title-21">
            <a:extLst xmlns:a="http://schemas.openxmlformats.org/drawingml/2006/main">
              <a:ext uri="{FF2B5EF4-FFF2-40B4-BE49-F238E27FC236}">
                <a16:creationId xmlns:a16="http://schemas.microsoft.com/office/drawing/2014/main" id="{F06FE057-AED3-4E79-8AC3-9AFB62525743}"/>
              </a:ext>
            </a:extLst>
          </p:cNvPr>
          <p:cNvSpPr>
            <a:spLocks xmlns:a="http://schemas.openxmlformats.org/drawingml/2006/main" noGrp="1"/>
          </p:cNvSpPr>
          <p:nvPr/>
        </p:nvSpPr>
        <p:spPr>
          <a:xfrm xmlns:a="http://schemas.openxmlformats.org/drawingml/2006/main">
            <a:off x="400050" y="514350"/>
            <a:ext cx="113919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3300" b="1">
                <a:solidFill>
                  <a:srgbClr val="18201C"/>
                </a:solidFill>
                <a:latin typeface="Yu Gothic"/>
                <a:ea typeface="Yu Gothic"/>
                <a:cs typeface="Yu Gothic"/>
              </a:defRPr>
            </a:pPr>
            <a:r>
              <a:rPr sz="3300" b="1">
                <a:solidFill>
                  <a:srgbClr val="18201C"/>
                </a:solidFill>
                <a:latin typeface="Yu Gothic"/>
                <a:ea typeface="Yu Gothic"/>
                <a:cs typeface="Yu Gothic"/>
              </a:rPr>
              <a:t>主要評価項目は四つに絞る</a:t>
            </a:r>
          </a:p>
        </p:txBody>
      </p:sp>
      <p:sp>
        <p:nvSpPr>
          <p:cNvPr id="3" name="footer-rule-21">
            <a:extLst xmlns:a="http://schemas.openxmlformats.org/drawingml/2006/main">
              <a:ext uri="{FF2B5EF4-FFF2-40B4-BE49-F238E27FC236}">
                <a16:creationId xmlns:a16="http://schemas.microsoft.com/office/drawing/2014/main" id="{F1F9F543-24CB-4F00-A54E-B4CE3E711E35}"/>
              </a:ext>
            </a:extLst>
          </p:cNvPr>
          <p:cNvSpPr>
            <a:spLocks xmlns:a="http://schemas.openxmlformats.org/drawingml/2006/main" noGrp="1"/>
          </p:cNvSpPr>
          <p:nvPr/>
        </p:nvSpPr>
        <p:spPr>
          <a:xfrm xmlns:a="http://schemas.openxmlformats.org/drawingml/2006/main">
            <a:off x="400050" y="6305550"/>
            <a:ext cx="11391900" cy="0"/>
          </a:xfrm>
          <a:prstGeom xmlns:a="http://schemas.openxmlformats.org/drawingml/2006/main" prst="line">
            <a:avLst/>
          </a:prstGeom>
          <a:noFill xmlns:a="http://schemas.openxmlformats.org/drawingml/2006/main"/>
          <a:ln xmlns:a="http://schemas.openxmlformats.org/drawingml/2006/main" w="9525">
            <a:solidFill>
              <a:srgbClr val="D3D9D5"/>
            </a:solidFill>
            <a:prstDash val="solid"/>
          </a:ln>
        </p:spPr>
      </p:sp>
      <p:sp>
        <p:nvSpPr>
          <p:cNvPr id="4" name="footer-author-21">
            <a:extLst xmlns:a="http://schemas.openxmlformats.org/drawingml/2006/main">
              <a:ext uri="{FF2B5EF4-FFF2-40B4-BE49-F238E27FC236}">
                <a16:creationId xmlns:a16="http://schemas.microsoft.com/office/drawing/2014/main" id="{59BED06D-0A4D-45C8-9927-E4346335EB98}"/>
              </a:ext>
            </a:extLst>
          </p:cNvPr>
          <p:cNvSpPr>
            <a:spLocks xmlns:a="http://schemas.openxmlformats.org/drawingml/2006/main" noGrp="1"/>
          </p:cNvSpPr>
          <p:nvPr/>
        </p:nvSpPr>
        <p:spPr>
          <a:xfrm xmlns:a="http://schemas.openxmlformats.org/drawingml/2006/main">
            <a:off x="400050" y="6391275"/>
            <a:ext cx="809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一般社団法人国際審査員連盟　石原美惠子</a:t>
            </a:r>
          </a:p>
        </p:txBody>
      </p:sp>
      <p:sp>
        <p:nvSpPr>
          <p:cNvPr id="5" name="footer-number-21">
            <a:extLst xmlns:a="http://schemas.openxmlformats.org/drawingml/2006/main">
              <a:ext uri="{FF2B5EF4-FFF2-40B4-BE49-F238E27FC236}">
                <a16:creationId xmlns:a16="http://schemas.microsoft.com/office/drawing/2014/main" id="{4FC8E646-0578-4881-8FDB-C1586FA92EC1}"/>
              </a:ext>
            </a:extLst>
          </p:cNvPr>
          <p:cNvSpPr>
            <a:spLocks xmlns:a="http://schemas.openxmlformats.org/drawingml/2006/main" noGrp="1"/>
          </p:cNvSpPr>
          <p:nvPr/>
        </p:nvSpPr>
        <p:spPr>
          <a:xfrm xmlns:a="http://schemas.openxmlformats.org/drawingml/2006/main">
            <a:off x="11239500" y="6391275"/>
            <a:ext cx="5524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21</a:t>
            </a:r>
          </a:p>
        </p:txBody>
      </p:sp>
      <p:sp>
        <p:nvSpPr>
          <p:cNvPr id="6" name="s21-number-0">
            <a:extLst xmlns:a="http://schemas.openxmlformats.org/drawingml/2006/main">
              <a:ext uri="{FF2B5EF4-FFF2-40B4-BE49-F238E27FC236}">
                <a16:creationId xmlns:a16="http://schemas.microsoft.com/office/drawing/2014/main" id="{06DC8401-0279-4FB7-93B8-606398BC8EFF}"/>
              </a:ext>
            </a:extLst>
          </p:cNvPr>
          <p:cNvSpPr>
            <a:spLocks xmlns:a="http://schemas.openxmlformats.org/drawingml/2006/main" noGrp="1"/>
          </p:cNvSpPr>
          <p:nvPr/>
        </p:nvSpPr>
        <p:spPr>
          <a:xfrm xmlns:a="http://schemas.openxmlformats.org/drawingml/2006/main">
            <a:off x="666750" y="1714500"/>
            <a:ext cx="685800" cy="685800"/>
          </a:xfrm>
          <a:prstGeom xmlns:a="http://schemas.openxmlformats.org/drawingml/2006/main" prst="ellipse">
            <a:avLst/>
          </a:prstGeom>
          <a:solidFill xmlns:a="http://schemas.openxmlformats.org/drawingml/2006/main">
            <a:srgbClr val="A96C3D"/>
          </a:solidFill>
          <a:ln xmlns:a="http://schemas.openxmlformats.org/drawingml/2006/main" w="0">
            <a:solidFill>
              <a:srgbClr val="A96C3D"/>
            </a:solidFill>
            <a:prstDash val="solid"/>
          </a:ln>
        </p:spPr>
      </p:sp>
      <p:sp>
        <p:nvSpPr>
          <p:cNvPr id="7" name="s21-number-text-0">
            <a:extLst xmlns:a="http://schemas.openxmlformats.org/drawingml/2006/main">
              <a:ext uri="{FF2B5EF4-FFF2-40B4-BE49-F238E27FC236}">
                <a16:creationId xmlns:a16="http://schemas.microsoft.com/office/drawing/2014/main" id="{A942613C-0FBA-421D-9B1E-D0D92200FF29}"/>
              </a:ext>
            </a:extLst>
          </p:cNvPr>
          <p:cNvSpPr>
            <a:spLocks xmlns:a="http://schemas.openxmlformats.org/drawingml/2006/main" noGrp="1"/>
          </p:cNvSpPr>
          <p:nvPr/>
        </p:nvSpPr>
        <p:spPr>
          <a:xfrm xmlns:a="http://schemas.openxmlformats.org/drawingml/2006/main">
            <a:off x="666750" y="1828800"/>
            <a:ext cx="685800"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2400" b="1">
                <a:solidFill>
                  <a:srgbClr val="FFFFFF"/>
                </a:solidFill>
                <a:latin typeface="Yu Gothic"/>
                <a:ea typeface="Yu Gothic"/>
                <a:cs typeface="Yu Gothic"/>
              </a:defRPr>
            </a:pPr>
            <a:r>
              <a:rPr sz="2400" b="1">
                <a:solidFill>
                  <a:srgbClr val="FFFFFF"/>
                </a:solidFill>
                <a:latin typeface="Yu Gothic"/>
                <a:ea typeface="Yu Gothic"/>
                <a:cs typeface="Yu Gothic"/>
              </a:rPr>
              <a:t>1</a:t>
            </a:r>
          </a:p>
        </p:txBody>
      </p:sp>
      <p:sp>
        <p:nvSpPr>
          <p:cNvPr id="8" name="s21-card-0-panel">
            <a:extLst xmlns:a="http://schemas.openxmlformats.org/drawingml/2006/main">
              <a:ext uri="{FF2B5EF4-FFF2-40B4-BE49-F238E27FC236}">
                <a16:creationId xmlns:a16="http://schemas.microsoft.com/office/drawing/2014/main" id="{208E0EAC-383B-4259-9EB7-410713C0CC4B}"/>
              </a:ext>
            </a:extLst>
          </p:cNvPr>
          <p:cNvSpPr>
            <a:spLocks xmlns:a="http://schemas.openxmlformats.org/drawingml/2006/main" noGrp="1"/>
          </p:cNvSpPr>
          <p:nvPr/>
        </p:nvSpPr>
        <p:spPr>
          <a:xfrm xmlns:a="http://schemas.openxmlformats.org/drawingml/2006/main">
            <a:off x="1524000" y="1638300"/>
            <a:ext cx="4191000" cy="1143000"/>
          </a:xfrm>
          <a:prstGeom xmlns:a="http://schemas.openxmlformats.org/drawingml/2006/main" prst="roundRect">
            <a:avLst>
              <a:gd name="adj" fmla="val 13333"/>
            </a:avLst>
          </a:prstGeom>
          <a:solidFill xmlns:a="http://schemas.openxmlformats.org/drawingml/2006/main">
            <a:srgbClr val="F7F1E8"/>
          </a:solidFill>
          <a:ln xmlns:a="http://schemas.openxmlformats.org/drawingml/2006/main" w="11430">
            <a:solidFill>
              <a:srgbClr val="DDE2DE"/>
            </a:solidFill>
            <a:prstDash val="solid"/>
          </a:ln>
        </p:spPr>
      </p:sp>
      <p:sp>
        <p:nvSpPr>
          <p:cNvPr id="9" name="s21-card-0-accent">
            <a:extLst xmlns:a="http://schemas.openxmlformats.org/drawingml/2006/main">
              <a:ext uri="{FF2B5EF4-FFF2-40B4-BE49-F238E27FC236}">
                <a16:creationId xmlns:a16="http://schemas.microsoft.com/office/drawing/2014/main" id="{F7A9BFD3-292A-42FA-84CB-7E43CFCFCE0E}"/>
              </a:ext>
            </a:extLst>
          </p:cNvPr>
          <p:cNvSpPr>
            <a:spLocks xmlns:a="http://schemas.openxmlformats.org/drawingml/2006/main" noGrp="1"/>
          </p:cNvSpPr>
          <p:nvPr/>
        </p:nvSpPr>
        <p:spPr>
          <a:xfrm xmlns:a="http://schemas.openxmlformats.org/drawingml/2006/main">
            <a:off x="1524000" y="1638300"/>
            <a:ext cx="76200" cy="1143000"/>
          </a:xfrm>
          <a:prstGeom xmlns:a="http://schemas.openxmlformats.org/drawingml/2006/main" prst="rect">
            <a:avLst/>
          </a:prstGeom>
          <a:solidFill xmlns:a="http://schemas.openxmlformats.org/drawingml/2006/main">
            <a:srgbClr val="A96C3D"/>
          </a:solidFill>
          <a:ln xmlns:a="http://schemas.openxmlformats.org/drawingml/2006/main" w="0">
            <a:solidFill>
              <a:srgbClr val="A96C3D"/>
            </a:solidFill>
            <a:prstDash val="solid"/>
          </a:ln>
        </p:spPr>
      </p:sp>
      <p:sp>
        <p:nvSpPr>
          <p:cNvPr id="10" name="s21-card-0-title">
            <a:extLst xmlns:a="http://schemas.openxmlformats.org/drawingml/2006/main">
              <a:ext uri="{FF2B5EF4-FFF2-40B4-BE49-F238E27FC236}">
                <a16:creationId xmlns:a16="http://schemas.microsoft.com/office/drawing/2014/main" id="{63CBE706-3519-4222-9746-35B26DEC27E9}"/>
              </a:ext>
            </a:extLst>
          </p:cNvPr>
          <p:cNvSpPr>
            <a:spLocks xmlns:a="http://schemas.openxmlformats.org/drawingml/2006/main" noGrp="1"/>
          </p:cNvSpPr>
          <p:nvPr/>
        </p:nvSpPr>
        <p:spPr>
          <a:xfrm xmlns:a="http://schemas.openxmlformats.org/drawingml/2006/main">
            <a:off x="1771650" y="1790700"/>
            <a:ext cx="37528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950" b="1">
                <a:solidFill>
                  <a:srgbClr val="A96C3D"/>
                </a:solidFill>
                <a:latin typeface="Yu Gothic"/>
                <a:ea typeface="Yu Gothic"/>
                <a:cs typeface="Yu Gothic"/>
              </a:defRPr>
            </a:pPr>
            <a:r>
              <a:rPr sz="1950" b="1">
                <a:solidFill>
                  <a:srgbClr val="A96C3D"/>
                </a:solidFill>
                <a:latin typeface="Yu Gothic"/>
                <a:ea typeface="Yu Gothic"/>
                <a:cs typeface="Yu Gothic"/>
              </a:rPr>
              <a:t>主観的ストレス</a:t>
            </a:r>
          </a:p>
        </p:txBody>
      </p:sp>
      <p:sp>
        <p:nvSpPr>
          <p:cNvPr id="11" name="s21-card-0-body">
            <a:extLst xmlns:a="http://schemas.openxmlformats.org/drawingml/2006/main">
              <a:ext uri="{FF2B5EF4-FFF2-40B4-BE49-F238E27FC236}">
                <a16:creationId xmlns:a16="http://schemas.microsoft.com/office/drawing/2014/main" id="{8FE7101D-5507-4C94-84E8-004BD25E9B7A}"/>
              </a:ext>
            </a:extLst>
          </p:cNvPr>
          <p:cNvSpPr>
            <a:spLocks xmlns:a="http://schemas.openxmlformats.org/drawingml/2006/main" noGrp="1"/>
          </p:cNvSpPr>
          <p:nvPr/>
        </p:nvSpPr>
        <p:spPr>
          <a:xfrm xmlns:a="http://schemas.openxmlformats.org/drawingml/2006/main">
            <a:off x="1771650" y="2305050"/>
            <a:ext cx="37528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0–10点</a:t>
            </a:r>
          </a:p>
        </p:txBody>
      </p:sp>
      <p:sp>
        <p:nvSpPr>
          <p:cNvPr id="12" name="s21-number-1">
            <a:extLst xmlns:a="http://schemas.openxmlformats.org/drawingml/2006/main">
              <a:ext uri="{FF2B5EF4-FFF2-40B4-BE49-F238E27FC236}">
                <a16:creationId xmlns:a16="http://schemas.microsoft.com/office/drawing/2014/main" id="{F7D4744E-551B-4744-B96C-2D77365A28EB}"/>
              </a:ext>
            </a:extLst>
          </p:cNvPr>
          <p:cNvSpPr>
            <a:spLocks xmlns:a="http://schemas.openxmlformats.org/drawingml/2006/main" noGrp="1"/>
          </p:cNvSpPr>
          <p:nvPr/>
        </p:nvSpPr>
        <p:spPr>
          <a:xfrm xmlns:a="http://schemas.openxmlformats.org/drawingml/2006/main">
            <a:off x="6286500" y="1714500"/>
            <a:ext cx="685800" cy="685800"/>
          </a:xfrm>
          <a:prstGeom xmlns:a="http://schemas.openxmlformats.org/drawingml/2006/main" prst="ellipse">
            <a:avLst/>
          </a:prstGeom>
          <a:solidFill xmlns:a="http://schemas.openxmlformats.org/drawingml/2006/main">
            <a:srgbClr val="1F5B45"/>
          </a:solidFill>
          <a:ln xmlns:a="http://schemas.openxmlformats.org/drawingml/2006/main" w="0">
            <a:solidFill>
              <a:srgbClr val="1F5B45"/>
            </a:solidFill>
            <a:prstDash val="solid"/>
          </a:ln>
        </p:spPr>
      </p:sp>
      <p:sp>
        <p:nvSpPr>
          <p:cNvPr id="13" name="s21-number-text-1">
            <a:extLst xmlns:a="http://schemas.openxmlformats.org/drawingml/2006/main">
              <a:ext uri="{FF2B5EF4-FFF2-40B4-BE49-F238E27FC236}">
                <a16:creationId xmlns:a16="http://schemas.microsoft.com/office/drawing/2014/main" id="{C0FBDEF9-AF97-44CD-9CCB-CBFF291A43EA}"/>
              </a:ext>
            </a:extLst>
          </p:cNvPr>
          <p:cNvSpPr>
            <a:spLocks xmlns:a="http://schemas.openxmlformats.org/drawingml/2006/main" noGrp="1"/>
          </p:cNvSpPr>
          <p:nvPr/>
        </p:nvSpPr>
        <p:spPr>
          <a:xfrm xmlns:a="http://schemas.openxmlformats.org/drawingml/2006/main">
            <a:off x="6286500" y="1828800"/>
            <a:ext cx="685800"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2400" b="1">
                <a:solidFill>
                  <a:srgbClr val="FFFFFF"/>
                </a:solidFill>
                <a:latin typeface="Yu Gothic"/>
                <a:ea typeface="Yu Gothic"/>
                <a:cs typeface="Yu Gothic"/>
              </a:defRPr>
            </a:pPr>
            <a:r>
              <a:rPr sz="2400" b="1">
                <a:solidFill>
                  <a:srgbClr val="FFFFFF"/>
                </a:solidFill>
                <a:latin typeface="Yu Gothic"/>
                <a:ea typeface="Yu Gothic"/>
                <a:cs typeface="Yu Gothic"/>
              </a:rPr>
              <a:t>2</a:t>
            </a:r>
          </a:p>
        </p:txBody>
      </p:sp>
      <p:sp>
        <p:nvSpPr>
          <p:cNvPr id="14" name="s21-card-1-panel">
            <a:extLst xmlns:a="http://schemas.openxmlformats.org/drawingml/2006/main">
              <a:ext uri="{FF2B5EF4-FFF2-40B4-BE49-F238E27FC236}">
                <a16:creationId xmlns:a16="http://schemas.microsoft.com/office/drawing/2014/main" id="{C59B931E-299D-4947-908D-DC04F2AC2E8B}"/>
              </a:ext>
            </a:extLst>
          </p:cNvPr>
          <p:cNvSpPr>
            <a:spLocks xmlns:a="http://schemas.openxmlformats.org/drawingml/2006/main" noGrp="1"/>
          </p:cNvSpPr>
          <p:nvPr/>
        </p:nvSpPr>
        <p:spPr>
          <a:xfrm xmlns:a="http://schemas.openxmlformats.org/drawingml/2006/main">
            <a:off x="7143750" y="1638300"/>
            <a:ext cx="4191000" cy="1143000"/>
          </a:xfrm>
          <a:prstGeom xmlns:a="http://schemas.openxmlformats.org/drawingml/2006/main" prst="roundRect">
            <a:avLst>
              <a:gd name="adj" fmla="val 13333"/>
            </a:avLst>
          </a:prstGeom>
          <a:solidFill xmlns:a="http://schemas.openxmlformats.org/drawingml/2006/main">
            <a:srgbClr val="DDEBE3"/>
          </a:solidFill>
          <a:ln xmlns:a="http://schemas.openxmlformats.org/drawingml/2006/main" w="11430">
            <a:solidFill>
              <a:srgbClr val="DDE2DE"/>
            </a:solidFill>
            <a:prstDash val="solid"/>
          </a:ln>
        </p:spPr>
      </p:sp>
      <p:sp>
        <p:nvSpPr>
          <p:cNvPr id="15" name="s21-card-1-accent">
            <a:extLst xmlns:a="http://schemas.openxmlformats.org/drawingml/2006/main">
              <a:ext uri="{FF2B5EF4-FFF2-40B4-BE49-F238E27FC236}">
                <a16:creationId xmlns:a16="http://schemas.microsoft.com/office/drawing/2014/main" id="{14BE8657-D7EF-4111-B6DF-4D5371F9601D}"/>
              </a:ext>
            </a:extLst>
          </p:cNvPr>
          <p:cNvSpPr>
            <a:spLocks xmlns:a="http://schemas.openxmlformats.org/drawingml/2006/main" noGrp="1"/>
          </p:cNvSpPr>
          <p:nvPr/>
        </p:nvSpPr>
        <p:spPr>
          <a:xfrm xmlns:a="http://schemas.openxmlformats.org/drawingml/2006/main">
            <a:off x="7143750" y="1638300"/>
            <a:ext cx="76200" cy="1143000"/>
          </a:xfrm>
          <a:prstGeom xmlns:a="http://schemas.openxmlformats.org/drawingml/2006/main" prst="rect">
            <a:avLst/>
          </a:prstGeom>
          <a:solidFill xmlns:a="http://schemas.openxmlformats.org/drawingml/2006/main">
            <a:srgbClr val="1F5B45"/>
          </a:solidFill>
          <a:ln xmlns:a="http://schemas.openxmlformats.org/drawingml/2006/main" w="0">
            <a:solidFill>
              <a:srgbClr val="1F5B45"/>
            </a:solidFill>
            <a:prstDash val="solid"/>
          </a:ln>
        </p:spPr>
      </p:sp>
      <p:sp>
        <p:nvSpPr>
          <p:cNvPr id="16" name="s21-card-1-title">
            <a:extLst xmlns:a="http://schemas.openxmlformats.org/drawingml/2006/main">
              <a:ext uri="{FF2B5EF4-FFF2-40B4-BE49-F238E27FC236}">
                <a16:creationId xmlns:a16="http://schemas.microsoft.com/office/drawing/2014/main" id="{B75EE987-4A93-4379-A298-A5529BAD020A}"/>
              </a:ext>
            </a:extLst>
          </p:cNvPr>
          <p:cNvSpPr>
            <a:spLocks xmlns:a="http://schemas.openxmlformats.org/drawingml/2006/main" noGrp="1"/>
          </p:cNvSpPr>
          <p:nvPr/>
        </p:nvSpPr>
        <p:spPr>
          <a:xfrm xmlns:a="http://schemas.openxmlformats.org/drawingml/2006/main">
            <a:off x="7391400" y="1790700"/>
            <a:ext cx="37528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950" b="1">
                <a:solidFill>
                  <a:srgbClr val="1F5B45"/>
                </a:solidFill>
                <a:latin typeface="Yu Gothic"/>
                <a:ea typeface="Yu Gothic"/>
                <a:cs typeface="Yu Gothic"/>
              </a:defRPr>
            </a:pPr>
            <a:r>
              <a:rPr sz="1950" b="1">
                <a:solidFill>
                  <a:srgbClr val="1F5B45"/>
                </a:solidFill>
                <a:latin typeface="Yu Gothic"/>
                <a:ea typeface="Yu Gothic"/>
                <a:cs typeface="Yu Gothic"/>
              </a:rPr>
              <a:t>身体回復感</a:t>
            </a:r>
          </a:p>
        </p:txBody>
      </p:sp>
      <p:sp>
        <p:nvSpPr>
          <p:cNvPr id="17" name="s21-card-1-body">
            <a:extLst xmlns:a="http://schemas.openxmlformats.org/drawingml/2006/main">
              <a:ext uri="{FF2B5EF4-FFF2-40B4-BE49-F238E27FC236}">
                <a16:creationId xmlns:a16="http://schemas.microsoft.com/office/drawing/2014/main" id="{25E1E156-6FBA-4A6C-AE4E-531F66EB3191}"/>
              </a:ext>
            </a:extLst>
          </p:cNvPr>
          <p:cNvSpPr>
            <a:spLocks xmlns:a="http://schemas.openxmlformats.org/drawingml/2006/main" noGrp="1"/>
          </p:cNvSpPr>
          <p:nvPr/>
        </p:nvSpPr>
        <p:spPr>
          <a:xfrm xmlns:a="http://schemas.openxmlformats.org/drawingml/2006/main">
            <a:off x="7391400" y="2305050"/>
            <a:ext cx="37528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0–10点</a:t>
            </a:r>
          </a:p>
        </p:txBody>
      </p:sp>
      <p:sp>
        <p:nvSpPr>
          <p:cNvPr id="18" name="s21-number-2">
            <a:extLst xmlns:a="http://schemas.openxmlformats.org/drawingml/2006/main">
              <a:ext uri="{FF2B5EF4-FFF2-40B4-BE49-F238E27FC236}">
                <a16:creationId xmlns:a16="http://schemas.microsoft.com/office/drawing/2014/main" id="{BFC861D6-A5D2-49BF-8381-D82DF852D0FA}"/>
              </a:ext>
            </a:extLst>
          </p:cNvPr>
          <p:cNvSpPr>
            <a:spLocks xmlns:a="http://schemas.openxmlformats.org/drawingml/2006/main" noGrp="1"/>
          </p:cNvSpPr>
          <p:nvPr/>
        </p:nvSpPr>
        <p:spPr>
          <a:xfrm xmlns:a="http://schemas.openxmlformats.org/drawingml/2006/main">
            <a:off x="666750" y="3619500"/>
            <a:ext cx="685800" cy="685800"/>
          </a:xfrm>
          <a:prstGeom xmlns:a="http://schemas.openxmlformats.org/drawingml/2006/main" prst="ellipse">
            <a:avLst/>
          </a:prstGeom>
          <a:solidFill xmlns:a="http://schemas.openxmlformats.org/drawingml/2006/main">
            <a:srgbClr val="B48D30"/>
          </a:solidFill>
          <a:ln xmlns:a="http://schemas.openxmlformats.org/drawingml/2006/main" w="0">
            <a:solidFill>
              <a:srgbClr val="B48D30"/>
            </a:solidFill>
            <a:prstDash val="solid"/>
          </a:ln>
        </p:spPr>
      </p:sp>
      <p:sp>
        <p:nvSpPr>
          <p:cNvPr id="19" name="s21-number-text-2">
            <a:extLst xmlns:a="http://schemas.openxmlformats.org/drawingml/2006/main">
              <a:ext uri="{FF2B5EF4-FFF2-40B4-BE49-F238E27FC236}">
                <a16:creationId xmlns:a16="http://schemas.microsoft.com/office/drawing/2014/main" id="{6C3D0968-1552-496E-9CC8-7F9E4AF3C148}"/>
              </a:ext>
            </a:extLst>
          </p:cNvPr>
          <p:cNvSpPr>
            <a:spLocks xmlns:a="http://schemas.openxmlformats.org/drawingml/2006/main" noGrp="1"/>
          </p:cNvSpPr>
          <p:nvPr/>
        </p:nvSpPr>
        <p:spPr>
          <a:xfrm xmlns:a="http://schemas.openxmlformats.org/drawingml/2006/main">
            <a:off x="666750" y="3733800"/>
            <a:ext cx="685800"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2400" b="1">
                <a:solidFill>
                  <a:srgbClr val="FFFFFF"/>
                </a:solidFill>
                <a:latin typeface="Yu Gothic"/>
                <a:ea typeface="Yu Gothic"/>
                <a:cs typeface="Yu Gothic"/>
              </a:defRPr>
            </a:pPr>
            <a:r>
              <a:rPr sz="2400" b="1">
                <a:solidFill>
                  <a:srgbClr val="FFFFFF"/>
                </a:solidFill>
                <a:latin typeface="Yu Gothic"/>
                <a:ea typeface="Yu Gothic"/>
                <a:cs typeface="Yu Gothic"/>
              </a:rPr>
              <a:t>3</a:t>
            </a:r>
          </a:p>
        </p:txBody>
      </p:sp>
      <p:sp>
        <p:nvSpPr>
          <p:cNvPr id="20" name="s21-card-2-panel">
            <a:extLst xmlns:a="http://schemas.openxmlformats.org/drawingml/2006/main">
              <a:ext uri="{FF2B5EF4-FFF2-40B4-BE49-F238E27FC236}">
                <a16:creationId xmlns:a16="http://schemas.microsoft.com/office/drawing/2014/main" id="{A2AB4702-5205-45DF-BC9F-A94F7E048A83}"/>
              </a:ext>
            </a:extLst>
          </p:cNvPr>
          <p:cNvSpPr>
            <a:spLocks xmlns:a="http://schemas.openxmlformats.org/drawingml/2006/main" noGrp="1"/>
          </p:cNvSpPr>
          <p:nvPr/>
        </p:nvSpPr>
        <p:spPr>
          <a:xfrm xmlns:a="http://schemas.openxmlformats.org/drawingml/2006/main">
            <a:off x="1524000" y="3543300"/>
            <a:ext cx="4191000" cy="1143000"/>
          </a:xfrm>
          <a:prstGeom xmlns:a="http://schemas.openxmlformats.org/drawingml/2006/main" prst="roundRect">
            <a:avLst>
              <a:gd name="adj" fmla="val 13333"/>
            </a:avLst>
          </a:prstGeom>
          <a:solidFill xmlns:a="http://schemas.openxmlformats.org/drawingml/2006/main">
            <a:srgbClr val="F7F3E7"/>
          </a:solidFill>
          <a:ln xmlns:a="http://schemas.openxmlformats.org/drawingml/2006/main" w="11430">
            <a:solidFill>
              <a:srgbClr val="DDE2DE"/>
            </a:solidFill>
            <a:prstDash val="solid"/>
          </a:ln>
        </p:spPr>
      </p:sp>
      <p:sp>
        <p:nvSpPr>
          <p:cNvPr id="21" name="s21-card-2-accent">
            <a:extLst xmlns:a="http://schemas.openxmlformats.org/drawingml/2006/main">
              <a:ext uri="{FF2B5EF4-FFF2-40B4-BE49-F238E27FC236}">
                <a16:creationId xmlns:a16="http://schemas.microsoft.com/office/drawing/2014/main" id="{8013212B-B1F3-4067-9A29-2C3CC1D3DAD8}"/>
              </a:ext>
            </a:extLst>
          </p:cNvPr>
          <p:cNvSpPr>
            <a:spLocks xmlns:a="http://schemas.openxmlformats.org/drawingml/2006/main" noGrp="1"/>
          </p:cNvSpPr>
          <p:nvPr/>
        </p:nvSpPr>
        <p:spPr>
          <a:xfrm xmlns:a="http://schemas.openxmlformats.org/drawingml/2006/main">
            <a:off x="1524000" y="3543300"/>
            <a:ext cx="76200" cy="1143000"/>
          </a:xfrm>
          <a:prstGeom xmlns:a="http://schemas.openxmlformats.org/drawingml/2006/main" prst="rect">
            <a:avLst/>
          </a:prstGeom>
          <a:solidFill xmlns:a="http://schemas.openxmlformats.org/drawingml/2006/main">
            <a:srgbClr val="B48D30"/>
          </a:solidFill>
          <a:ln xmlns:a="http://schemas.openxmlformats.org/drawingml/2006/main" w="0">
            <a:solidFill>
              <a:srgbClr val="B48D30"/>
            </a:solidFill>
            <a:prstDash val="solid"/>
          </a:ln>
        </p:spPr>
      </p:sp>
      <p:sp>
        <p:nvSpPr>
          <p:cNvPr id="22" name="s21-card-2-title">
            <a:extLst xmlns:a="http://schemas.openxmlformats.org/drawingml/2006/main">
              <a:ext uri="{FF2B5EF4-FFF2-40B4-BE49-F238E27FC236}">
                <a16:creationId xmlns:a16="http://schemas.microsoft.com/office/drawing/2014/main" id="{32975B9A-7653-4F79-B23D-C0359B6D9148}"/>
              </a:ext>
            </a:extLst>
          </p:cNvPr>
          <p:cNvSpPr>
            <a:spLocks xmlns:a="http://schemas.openxmlformats.org/drawingml/2006/main" noGrp="1"/>
          </p:cNvSpPr>
          <p:nvPr/>
        </p:nvSpPr>
        <p:spPr>
          <a:xfrm xmlns:a="http://schemas.openxmlformats.org/drawingml/2006/main">
            <a:off x="1771650" y="3695700"/>
            <a:ext cx="37528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950" b="1">
                <a:solidFill>
                  <a:srgbClr val="B48D30"/>
                </a:solidFill>
                <a:latin typeface="Yu Gothic"/>
                <a:ea typeface="Yu Gothic"/>
                <a:cs typeface="Yu Gothic"/>
              </a:defRPr>
            </a:pPr>
            <a:r>
              <a:rPr sz="1950" b="1">
                <a:solidFill>
                  <a:srgbClr val="B48D30"/>
                </a:solidFill>
                <a:latin typeface="Yu Gothic"/>
                <a:ea typeface="Yu Gothic"/>
                <a:cs typeface="Yu Gothic"/>
              </a:rPr>
              <a:t>身体緊張感</a:t>
            </a:r>
          </a:p>
        </p:txBody>
      </p:sp>
      <p:sp>
        <p:nvSpPr>
          <p:cNvPr id="23" name="s21-card-2-body">
            <a:extLst xmlns:a="http://schemas.openxmlformats.org/drawingml/2006/main">
              <a:ext uri="{FF2B5EF4-FFF2-40B4-BE49-F238E27FC236}">
                <a16:creationId xmlns:a16="http://schemas.microsoft.com/office/drawing/2014/main" id="{DAB248CB-7FBF-4CAD-9EC0-27F84AA07A61}"/>
              </a:ext>
            </a:extLst>
          </p:cNvPr>
          <p:cNvSpPr>
            <a:spLocks xmlns:a="http://schemas.openxmlformats.org/drawingml/2006/main" noGrp="1"/>
          </p:cNvSpPr>
          <p:nvPr/>
        </p:nvSpPr>
        <p:spPr>
          <a:xfrm xmlns:a="http://schemas.openxmlformats.org/drawingml/2006/main">
            <a:off x="1771650" y="4210050"/>
            <a:ext cx="37528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0–10点</a:t>
            </a:r>
          </a:p>
        </p:txBody>
      </p:sp>
      <p:sp>
        <p:nvSpPr>
          <p:cNvPr id="24" name="s21-number-3">
            <a:extLst xmlns:a="http://schemas.openxmlformats.org/drawingml/2006/main">
              <a:ext uri="{FF2B5EF4-FFF2-40B4-BE49-F238E27FC236}">
                <a16:creationId xmlns:a16="http://schemas.microsoft.com/office/drawing/2014/main" id="{2A147B57-3846-457F-846A-82CF41EB93EF}"/>
              </a:ext>
            </a:extLst>
          </p:cNvPr>
          <p:cNvSpPr>
            <a:spLocks xmlns:a="http://schemas.openxmlformats.org/drawingml/2006/main" noGrp="1"/>
          </p:cNvSpPr>
          <p:nvPr/>
        </p:nvSpPr>
        <p:spPr>
          <a:xfrm xmlns:a="http://schemas.openxmlformats.org/drawingml/2006/main">
            <a:off x="6286500" y="3619500"/>
            <a:ext cx="685800" cy="685800"/>
          </a:xfrm>
          <a:prstGeom xmlns:a="http://schemas.openxmlformats.org/drawingml/2006/main" prst="ellipse">
            <a:avLst/>
          </a:prstGeom>
          <a:solidFill xmlns:a="http://schemas.openxmlformats.org/drawingml/2006/main">
            <a:srgbClr val="4E8D99"/>
          </a:solidFill>
          <a:ln xmlns:a="http://schemas.openxmlformats.org/drawingml/2006/main" w="0">
            <a:solidFill>
              <a:srgbClr val="4E8D99"/>
            </a:solidFill>
            <a:prstDash val="solid"/>
          </a:ln>
        </p:spPr>
      </p:sp>
      <p:sp>
        <p:nvSpPr>
          <p:cNvPr id="25" name="s21-number-text-3">
            <a:extLst xmlns:a="http://schemas.openxmlformats.org/drawingml/2006/main">
              <a:ext uri="{FF2B5EF4-FFF2-40B4-BE49-F238E27FC236}">
                <a16:creationId xmlns:a16="http://schemas.microsoft.com/office/drawing/2014/main" id="{B29F01F5-8DC5-447D-B387-731B56716502}"/>
              </a:ext>
            </a:extLst>
          </p:cNvPr>
          <p:cNvSpPr>
            <a:spLocks xmlns:a="http://schemas.openxmlformats.org/drawingml/2006/main" noGrp="1"/>
          </p:cNvSpPr>
          <p:nvPr/>
        </p:nvSpPr>
        <p:spPr>
          <a:xfrm xmlns:a="http://schemas.openxmlformats.org/drawingml/2006/main">
            <a:off x="6286500" y="3733800"/>
            <a:ext cx="685800"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2400" b="1">
                <a:solidFill>
                  <a:srgbClr val="FFFFFF"/>
                </a:solidFill>
                <a:latin typeface="Yu Gothic"/>
                <a:ea typeface="Yu Gothic"/>
                <a:cs typeface="Yu Gothic"/>
              </a:defRPr>
            </a:pPr>
            <a:r>
              <a:rPr sz="2400" b="1">
                <a:solidFill>
                  <a:srgbClr val="FFFFFF"/>
                </a:solidFill>
                <a:latin typeface="Yu Gothic"/>
                <a:ea typeface="Yu Gothic"/>
                <a:cs typeface="Yu Gothic"/>
              </a:rPr>
              <a:t>4</a:t>
            </a:r>
          </a:p>
        </p:txBody>
      </p:sp>
      <p:sp>
        <p:nvSpPr>
          <p:cNvPr id="26" name="s21-card-3-panel">
            <a:extLst xmlns:a="http://schemas.openxmlformats.org/drawingml/2006/main">
              <a:ext uri="{FF2B5EF4-FFF2-40B4-BE49-F238E27FC236}">
                <a16:creationId xmlns:a16="http://schemas.microsoft.com/office/drawing/2014/main" id="{BA47C6C9-C367-461A-9DAD-B7AD0F3596AE}"/>
              </a:ext>
            </a:extLst>
          </p:cNvPr>
          <p:cNvSpPr>
            <a:spLocks xmlns:a="http://schemas.openxmlformats.org/drawingml/2006/main" noGrp="1"/>
          </p:cNvSpPr>
          <p:nvPr/>
        </p:nvSpPr>
        <p:spPr>
          <a:xfrm xmlns:a="http://schemas.openxmlformats.org/drawingml/2006/main">
            <a:off x="7143750" y="3543300"/>
            <a:ext cx="4191000" cy="1143000"/>
          </a:xfrm>
          <a:prstGeom xmlns:a="http://schemas.openxmlformats.org/drawingml/2006/main" prst="roundRect">
            <a:avLst>
              <a:gd name="adj" fmla="val 13333"/>
            </a:avLst>
          </a:prstGeom>
          <a:solidFill xmlns:a="http://schemas.openxmlformats.org/drawingml/2006/main">
            <a:srgbClr val="EDF5F7"/>
          </a:solidFill>
          <a:ln xmlns:a="http://schemas.openxmlformats.org/drawingml/2006/main" w="11430">
            <a:solidFill>
              <a:srgbClr val="DDE2DE"/>
            </a:solidFill>
            <a:prstDash val="solid"/>
          </a:ln>
        </p:spPr>
      </p:sp>
      <p:sp>
        <p:nvSpPr>
          <p:cNvPr id="27" name="s21-card-3-accent">
            <a:extLst xmlns:a="http://schemas.openxmlformats.org/drawingml/2006/main">
              <a:ext uri="{FF2B5EF4-FFF2-40B4-BE49-F238E27FC236}">
                <a16:creationId xmlns:a16="http://schemas.microsoft.com/office/drawing/2014/main" id="{763806A8-A0B2-4E95-97D0-670829B8CC14}"/>
              </a:ext>
            </a:extLst>
          </p:cNvPr>
          <p:cNvSpPr>
            <a:spLocks xmlns:a="http://schemas.openxmlformats.org/drawingml/2006/main" noGrp="1"/>
          </p:cNvSpPr>
          <p:nvPr/>
        </p:nvSpPr>
        <p:spPr>
          <a:xfrm xmlns:a="http://schemas.openxmlformats.org/drawingml/2006/main">
            <a:off x="7143750" y="3543300"/>
            <a:ext cx="76200" cy="1143000"/>
          </a:xfrm>
          <a:prstGeom xmlns:a="http://schemas.openxmlformats.org/drawingml/2006/main" prst="rect">
            <a:avLst/>
          </a:prstGeom>
          <a:solidFill xmlns:a="http://schemas.openxmlformats.org/drawingml/2006/main">
            <a:srgbClr val="4E8D99"/>
          </a:solidFill>
          <a:ln xmlns:a="http://schemas.openxmlformats.org/drawingml/2006/main" w="0">
            <a:solidFill>
              <a:srgbClr val="4E8D99"/>
            </a:solidFill>
            <a:prstDash val="solid"/>
          </a:ln>
        </p:spPr>
      </p:sp>
      <p:sp>
        <p:nvSpPr>
          <p:cNvPr id="28" name="s21-card-3-title">
            <a:extLst xmlns:a="http://schemas.openxmlformats.org/drawingml/2006/main">
              <a:ext uri="{FF2B5EF4-FFF2-40B4-BE49-F238E27FC236}">
                <a16:creationId xmlns:a16="http://schemas.microsoft.com/office/drawing/2014/main" id="{60337FD4-D0EC-49B4-BB48-82F21CC4DBAE}"/>
              </a:ext>
            </a:extLst>
          </p:cNvPr>
          <p:cNvSpPr>
            <a:spLocks xmlns:a="http://schemas.openxmlformats.org/drawingml/2006/main" noGrp="1"/>
          </p:cNvSpPr>
          <p:nvPr/>
        </p:nvSpPr>
        <p:spPr>
          <a:xfrm xmlns:a="http://schemas.openxmlformats.org/drawingml/2006/main">
            <a:off x="7391400" y="3695700"/>
            <a:ext cx="37528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950" b="1">
                <a:solidFill>
                  <a:srgbClr val="4E8D99"/>
                </a:solidFill>
                <a:latin typeface="Yu Gothic"/>
                <a:ea typeface="Yu Gothic"/>
                <a:cs typeface="Yu Gothic"/>
              </a:defRPr>
            </a:pPr>
            <a:r>
              <a:rPr sz="1950" b="1">
                <a:solidFill>
                  <a:srgbClr val="4E8D99"/>
                </a:solidFill>
                <a:latin typeface="Yu Gothic"/>
                <a:ea typeface="Yu Gothic"/>
                <a:cs typeface="Yu Gothic"/>
              </a:rPr>
              <a:t>回復の持続時間</a:t>
            </a:r>
          </a:p>
        </p:txBody>
      </p:sp>
      <p:sp>
        <p:nvSpPr>
          <p:cNvPr id="29" name="s21-card-3-body">
            <a:extLst xmlns:a="http://schemas.openxmlformats.org/drawingml/2006/main">
              <a:ext uri="{FF2B5EF4-FFF2-40B4-BE49-F238E27FC236}">
                <a16:creationId xmlns:a16="http://schemas.microsoft.com/office/drawing/2014/main" id="{800A57E5-BBD9-4F99-8609-DE15909BEEC2}"/>
              </a:ext>
            </a:extLst>
          </p:cNvPr>
          <p:cNvSpPr>
            <a:spLocks xmlns:a="http://schemas.openxmlformats.org/drawingml/2006/main" noGrp="1"/>
          </p:cNvSpPr>
          <p:nvPr/>
        </p:nvSpPr>
        <p:spPr>
          <a:xfrm xmlns:a="http://schemas.openxmlformats.org/drawingml/2006/main">
            <a:off x="7391400" y="4210050"/>
            <a:ext cx="37528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時間／日数</a:t>
            </a:r>
          </a:p>
        </p:txBody>
      </p:sp>
      <p:sp>
        <p:nvSpPr>
          <p:cNvPr id="30" name="s21-burden">
            <a:extLst xmlns:a="http://schemas.openxmlformats.org/drawingml/2006/main">
              <a:ext uri="{FF2B5EF4-FFF2-40B4-BE49-F238E27FC236}">
                <a16:creationId xmlns:a16="http://schemas.microsoft.com/office/drawing/2014/main" id="{1F866E0A-7879-43B2-A91F-B156097F29F4}"/>
              </a:ext>
            </a:extLst>
          </p:cNvPr>
          <p:cNvSpPr>
            <a:spLocks xmlns:a="http://schemas.openxmlformats.org/drawingml/2006/main" noGrp="1"/>
          </p:cNvSpPr>
          <p:nvPr/>
        </p:nvSpPr>
        <p:spPr>
          <a:xfrm xmlns:a="http://schemas.openxmlformats.org/drawingml/2006/main">
            <a:off x="1905000" y="5448300"/>
            <a:ext cx="83820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950" b="1">
                <a:solidFill>
                  <a:srgbClr val="1F5B45"/>
                </a:solidFill>
                <a:latin typeface="Yu Gothic"/>
                <a:ea typeface="Yu Gothic"/>
                <a:cs typeface="Yu Gothic"/>
              </a:defRPr>
            </a:pPr>
            <a:r>
              <a:rPr sz="1950" b="1">
                <a:solidFill>
                  <a:srgbClr val="1F5B45"/>
                </a:solidFill>
                <a:latin typeface="Yu Gothic"/>
                <a:ea typeface="Yu Gothic"/>
                <a:cs typeface="Yu Gothic"/>
              </a:rPr>
              <a:t>回答は各時点1～2分を目安とし、参加者の負担を抑える。</a:t>
            </a:r>
          </a:p>
        </p:txBody>
      </p:sp>
    </p:spTree>
    <p:extLst>
      <p:ext uri="{BB962C8B-B14F-4D97-AF65-F5344CB8AC3E}">
        <p14:creationId xmlns:p14="http://schemas.microsoft.com/office/powerpoint/2010/main" val="859978397"/>
      </p:ext>
    </p:extLst>
  </p:cSld>
</p:sld>
</file>

<file path=ppt/slides/slide2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0" name="eyebrow-22">
            <a:extLst xmlns:a="http://schemas.openxmlformats.org/drawingml/2006/main">
              <a:ext uri="{FF2B5EF4-FFF2-40B4-BE49-F238E27FC236}">
                <a16:creationId xmlns:a16="http://schemas.microsoft.com/office/drawing/2014/main" id="{6AF03AA2-A341-46B0-BAE2-DE2FEE35ECA6}"/>
              </a:ext>
            </a:extLst>
          </p:cNvPr>
          <p:cNvSpPr>
            <a:spLocks xmlns:a="http://schemas.openxmlformats.org/drawingml/2006/main" noGrp="1"/>
          </p:cNvSpPr>
          <p:nvPr/>
        </p:nvSpPr>
        <p:spPr>
          <a:xfrm xmlns:a="http://schemas.openxmlformats.org/drawingml/2006/main">
            <a:off x="400050" y="238125"/>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275" b="1">
                <a:solidFill>
                  <a:srgbClr val="1F5B45"/>
                </a:solidFill>
                <a:latin typeface="Yu Gothic"/>
                <a:ea typeface="Yu Gothic"/>
                <a:cs typeface="Yu Gothic"/>
              </a:defRPr>
            </a:pPr>
            <a:r>
              <a:rPr sz="1275" b="1">
                <a:solidFill>
                  <a:srgbClr val="1F5B45"/>
                </a:solidFill>
                <a:latin typeface="Yu Gothic"/>
                <a:ea typeface="Yu Gothic"/>
                <a:cs typeface="Yu Gothic"/>
              </a:rPr>
              <a:t>森林浴を中核とする継続的未病ケア</a:t>
            </a:r>
          </a:p>
        </p:txBody>
      </p:sp>
      <p:sp>
        <p:nvSpPr>
          <p:cNvPr id="2" name="title-22">
            <a:extLst xmlns:a="http://schemas.openxmlformats.org/drawingml/2006/main">
              <a:ext uri="{FF2B5EF4-FFF2-40B4-BE49-F238E27FC236}">
                <a16:creationId xmlns:a16="http://schemas.microsoft.com/office/drawing/2014/main" id="{B2B6A4FA-68BD-4546-A5B5-B88CFD8A9F44}"/>
              </a:ext>
            </a:extLst>
          </p:cNvPr>
          <p:cNvSpPr>
            <a:spLocks xmlns:a="http://schemas.openxmlformats.org/drawingml/2006/main" noGrp="1"/>
          </p:cNvSpPr>
          <p:nvPr/>
        </p:nvSpPr>
        <p:spPr>
          <a:xfrm xmlns:a="http://schemas.openxmlformats.org/drawingml/2006/main">
            <a:off x="400050" y="514350"/>
            <a:ext cx="113919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3300" b="1">
                <a:solidFill>
                  <a:srgbClr val="18201C"/>
                </a:solidFill>
                <a:latin typeface="Yu Gothic"/>
                <a:ea typeface="Yu Gothic"/>
                <a:cs typeface="Yu Gothic"/>
              </a:defRPr>
            </a:pPr>
            <a:r>
              <a:rPr sz="3300" b="1">
                <a:solidFill>
                  <a:srgbClr val="18201C"/>
                </a:solidFill>
                <a:latin typeface="Yu Gothic"/>
                <a:ea typeface="Yu Gothic"/>
                <a:cs typeface="Yu Gothic"/>
              </a:rPr>
              <a:t>分析①：一人ひとりの三段階推移</a:t>
            </a:r>
          </a:p>
        </p:txBody>
      </p:sp>
      <p:sp>
        <p:nvSpPr>
          <p:cNvPr id="3" name="footer-rule-22">
            <a:extLst xmlns:a="http://schemas.openxmlformats.org/drawingml/2006/main">
              <a:ext uri="{FF2B5EF4-FFF2-40B4-BE49-F238E27FC236}">
                <a16:creationId xmlns:a16="http://schemas.microsoft.com/office/drawing/2014/main" id="{57A0EF27-60AC-4C0C-AFA2-7451E7202F0E}"/>
              </a:ext>
            </a:extLst>
          </p:cNvPr>
          <p:cNvSpPr>
            <a:spLocks xmlns:a="http://schemas.openxmlformats.org/drawingml/2006/main" noGrp="1"/>
          </p:cNvSpPr>
          <p:nvPr/>
        </p:nvSpPr>
        <p:spPr>
          <a:xfrm xmlns:a="http://schemas.openxmlformats.org/drawingml/2006/main">
            <a:off x="400050" y="6305550"/>
            <a:ext cx="11391900" cy="0"/>
          </a:xfrm>
          <a:prstGeom xmlns:a="http://schemas.openxmlformats.org/drawingml/2006/main" prst="line">
            <a:avLst/>
          </a:prstGeom>
          <a:noFill xmlns:a="http://schemas.openxmlformats.org/drawingml/2006/main"/>
          <a:ln xmlns:a="http://schemas.openxmlformats.org/drawingml/2006/main" w="9525">
            <a:solidFill>
              <a:srgbClr val="D3D9D5"/>
            </a:solidFill>
            <a:prstDash val="solid"/>
          </a:ln>
        </p:spPr>
      </p:sp>
      <p:sp>
        <p:nvSpPr>
          <p:cNvPr id="4" name="footer-author-22">
            <a:extLst xmlns:a="http://schemas.openxmlformats.org/drawingml/2006/main">
              <a:ext uri="{FF2B5EF4-FFF2-40B4-BE49-F238E27FC236}">
                <a16:creationId xmlns:a16="http://schemas.microsoft.com/office/drawing/2014/main" id="{58ABC639-3F63-4435-95CB-8C01D05D2B84}"/>
              </a:ext>
            </a:extLst>
          </p:cNvPr>
          <p:cNvSpPr>
            <a:spLocks xmlns:a="http://schemas.openxmlformats.org/drawingml/2006/main" noGrp="1"/>
          </p:cNvSpPr>
          <p:nvPr/>
        </p:nvSpPr>
        <p:spPr>
          <a:xfrm xmlns:a="http://schemas.openxmlformats.org/drawingml/2006/main">
            <a:off x="400050" y="6391275"/>
            <a:ext cx="809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一般社団法人国際審査員連盟　石原美惠子</a:t>
            </a:r>
          </a:p>
        </p:txBody>
      </p:sp>
      <p:sp>
        <p:nvSpPr>
          <p:cNvPr id="5" name="footer-number-22">
            <a:extLst xmlns:a="http://schemas.openxmlformats.org/drawingml/2006/main">
              <a:ext uri="{FF2B5EF4-FFF2-40B4-BE49-F238E27FC236}">
                <a16:creationId xmlns:a16="http://schemas.microsoft.com/office/drawing/2014/main" id="{D69AC5DC-4A9C-4960-995C-1FB88FFEFA59}"/>
              </a:ext>
            </a:extLst>
          </p:cNvPr>
          <p:cNvSpPr>
            <a:spLocks xmlns:a="http://schemas.openxmlformats.org/drawingml/2006/main" noGrp="1"/>
          </p:cNvSpPr>
          <p:nvPr/>
        </p:nvSpPr>
        <p:spPr>
          <a:xfrm xmlns:a="http://schemas.openxmlformats.org/drawingml/2006/main">
            <a:off x="11239500" y="6391275"/>
            <a:ext cx="5524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22</a:t>
            </a:r>
          </a:p>
        </p:txBody>
      </p:sp>
      <p:sp>
        <p:nvSpPr>
          <p:cNvPr id="6" name="s22-card-1-panel">
            <a:extLst xmlns:a="http://schemas.openxmlformats.org/drawingml/2006/main">
              <a:ext uri="{FF2B5EF4-FFF2-40B4-BE49-F238E27FC236}">
                <a16:creationId xmlns:a16="http://schemas.microsoft.com/office/drawing/2014/main" id="{CCD7B3C2-2391-401D-8139-EFC0D752ADCF}"/>
              </a:ext>
            </a:extLst>
          </p:cNvPr>
          <p:cNvSpPr>
            <a:spLocks xmlns:a="http://schemas.openxmlformats.org/drawingml/2006/main" noGrp="1"/>
          </p:cNvSpPr>
          <p:nvPr/>
        </p:nvSpPr>
        <p:spPr>
          <a:xfrm xmlns:a="http://schemas.openxmlformats.org/drawingml/2006/main">
            <a:off x="400050" y="1714500"/>
            <a:ext cx="3632200" cy="2809875"/>
          </a:xfrm>
          <a:prstGeom xmlns:a="http://schemas.openxmlformats.org/drawingml/2006/main" prst="roundRect">
            <a:avLst>
              <a:gd name="adj" fmla="val 5424"/>
            </a:avLst>
          </a:prstGeom>
          <a:solidFill xmlns:a="http://schemas.openxmlformats.org/drawingml/2006/main">
            <a:srgbClr val="F4F6F4"/>
          </a:solidFill>
          <a:ln xmlns:a="http://schemas.openxmlformats.org/drawingml/2006/main" w="11430">
            <a:solidFill>
              <a:srgbClr val="DDE2DE"/>
            </a:solidFill>
            <a:prstDash val="solid"/>
          </a:ln>
        </p:spPr>
      </p:sp>
      <p:sp>
        <p:nvSpPr>
          <p:cNvPr id="7" name="s22-card-1-accent">
            <a:extLst xmlns:a="http://schemas.openxmlformats.org/drawingml/2006/main">
              <a:ext uri="{FF2B5EF4-FFF2-40B4-BE49-F238E27FC236}">
                <a16:creationId xmlns:a16="http://schemas.microsoft.com/office/drawing/2014/main" id="{905723FF-AFC3-4FD3-959F-EB7F1CDA8909}"/>
              </a:ext>
            </a:extLst>
          </p:cNvPr>
          <p:cNvSpPr>
            <a:spLocks xmlns:a="http://schemas.openxmlformats.org/drawingml/2006/main" noGrp="1"/>
          </p:cNvSpPr>
          <p:nvPr/>
        </p:nvSpPr>
        <p:spPr>
          <a:xfrm xmlns:a="http://schemas.openxmlformats.org/drawingml/2006/main">
            <a:off x="400050" y="1714500"/>
            <a:ext cx="76200" cy="2809875"/>
          </a:xfrm>
          <a:prstGeom xmlns:a="http://schemas.openxmlformats.org/drawingml/2006/main" prst="rect">
            <a:avLst/>
          </a:prstGeom>
          <a:solidFill xmlns:a="http://schemas.openxmlformats.org/drawingml/2006/main">
            <a:srgbClr val="1F5B45"/>
          </a:solidFill>
          <a:ln xmlns:a="http://schemas.openxmlformats.org/drawingml/2006/main" w="0">
            <a:solidFill>
              <a:srgbClr val="1F5B45"/>
            </a:solidFill>
            <a:prstDash val="solid"/>
          </a:ln>
        </p:spPr>
      </p:sp>
      <p:sp>
        <p:nvSpPr>
          <p:cNvPr id="8" name="s22-card-1-title">
            <a:extLst xmlns:a="http://schemas.openxmlformats.org/drawingml/2006/main">
              <a:ext uri="{FF2B5EF4-FFF2-40B4-BE49-F238E27FC236}">
                <a16:creationId xmlns:a16="http://schemas.microsoft.com/office/drawing/2014/main" id="{16346723-9D4B-4339-A15A-EBD7FB04AA56}"/>
              </a:ext>
            </a:extLst>
          </p:cNvPr>
          <p:cNvSpPr>
            <a:spLocks xmlns:a="http://schemas.openxmlformats.org/drawingml/2006/main" noGrp="1"/>
          </p:cNvSpPr>
          <p:nvPr/>
        </p:nvSpPr>
        <p:spPr>
          <a:xfrm xmlns:a="http://schemas.openxmlformats.org/drawingml/2006/main">
            <a:off x="647700" y="1866900"/>
            <a:ext cx="31940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1F5B45"/>
                </a:solidFill>
                <a:latin typeface="Yu Gothic"/>
                <a:ea typeface="Yu Gothic"/>
                <a:cs typeface="Yu Gothic"/>
              </a:defRPr>
            </a:pPr>
            <a:r>
              <a:rPr sz="2025" b="1">
                <a:solidFill>
                  <a:srgbClr val="1F5B45"/>
                </a:solidFill>
                <a:latin typeface="Yu Gothic"/>
                <a:ea typeface="Yu Gothic"/>
                <a:cs typeface="Yu Gothic"/>
              </a:rPr>
              <a:t>三段階を一列に並べる</a:t>
            </a:r>
          </a:p>
        </p:txBody>
      </p:sp>
      <p:sp>
        <p:nvSpPr>
          <p:cNvPr id="9" name="s22-card-1-body">
            <a:extLst xmlns:a="http://schemas.openxmlformats.org/drawingml/2006/main">
              <a:ext uri="{FF2B5EF4-FFF2-40B4-BE49-F238E27FC236}">
                <a16:creationId xmlns:a16="http://schemas.microsoft.com/office/drawing/2014/main" id="{2A9C8F1E-0E8A-4D97-9418-8E3500268B1D}"/>
              </a:ext>
            </a:extLst>
          </p:cNvPr>
          <p:cNvSpPr>
            <a:spLocks xmlns:a="http://schemas.openxmlformats.org/drawingml/2006/main" noGrp="1"/>
          </p:cNvSpPr>
          <p:nvPr/>
        </p:nvSpPr>
        <p:spPr>
          <a:xfrm xmlns:a="http://schemas.openxmlformats.org/drawingml/2006/main">
            <a:off x="647700" y="2381250"/>
            <a:ext cx="3194050" cy="19907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各参加者のA・B・Cの回復持続時間を実施順に置き、一本の軌跡として図示する。</a:t>
            </a:r>
          </a:p>
        </p:txBody>
      </p:sp>
      <p:sp>
        <p:nvSpPr>
          <p:cNvPr id="10" name="s22-card-2-panel">
            <a:extLst xmlns:a="http://schemas.openxmlformats.org/drawingml/2006/main">
              <a:ext uri="{FF2B5EF4-FFF2-40B4-BE49-F238E27FC236}">
                <a16:creationId xmlns:a16="http://schemas.microsoft.com/office/drawing/2014/main" id="{2E98D3A6-68F2-415B-9D54-BECC86D1AF27}"/>
              </a:ext>
            </a:extLst>
          </p:cNvPr>
          <p:cNvSpPr>
            <a:spLocks xmlns:a="http://schemas.openxmlformats.org/drawingml/2006/main" noGrp="1"/>
          </p:cNvSpPr>
          <p:nvPr/>
        </p:nvSpPr>
        <p:spPr>
          <a:xfrm xmlns:a="http://schemas.openxmlformats.org/drawingml/2006/main">
            <a:off x="4279900" y="1714500"/>
            <a:ext cx="3632200" cy="2809875"/>
          </a:xfrm>
          <a:prstGeom xmlns:a="http://schemas.openxmlformats.org/drawingml/2006/main" prst="roundRect">
            <a:avLst>
              <a:gd name="adj" fmla="val 5424"/>
            </a:avLst>
          </a:prstGeom>
          <a:solidFill xmlns:a="http://schemas.openxmlformats.org/drawingml/2006/main">
            <a:srgbClr val="DDEBE3"/>
          </a:solidFill>
          <a:ln xmlns:a="http://schemas.openxmlformats.org/drawingml/2006/main" w="11430">
            <a:solidFill>
              <a:srgbClr val="DDE2DE"/>
            </a:solidFill>
            <a:prstDash val="solid"/>
          </a:ln>
        </p:spPr>
      </p:sp>
      <p:sp>
        <p:nvSpPr>
          <p:cNvPr id="11" name="s22-card-2-accent">
            <a:extLst xmlns:a="http://schemas.openxmlformats.org/drawingml/2006/main">
              <a:ext uri="{FF2B5EF4-FFF2-40B4-BE49-F238E27FC236}">
                <a16:creationId xmlns:a16="http://schemas.microsoft.com/office/drawing/2014/main" id="{844FC236-AFE2-4A31-93C3-9931818B41CF}"/>
              </a:ext>
            </a:extLst>
          </p:cNvPr>
          <p:cNvSpPr>
            <a:spLocks xmlns:a="http://schemas.openxmlformats.org/drawingml/2006/main" noGrp="1"/>
          </p:cNvSpPr>
          <p:nvPr/>
        </p:nvSpPr>
        <p:spPr>
          <a:xfrm xmlns:a="http://schemas.openxmlformats.org/drawingml/2006/main">
            <a:off x="4279900" y="1714500"/>
            <a:ext cx="76200" cy="2809875"/>
          </a:xfrm>
          <a:prstGeom xmlns:a="http://schemas.openxmlformats.org/drawingml/2006/main" prst="rect">
            <a:avLst/>
          </a:prstGeom>
          <a:solidFill xmlns:a="http://schemas.openxmlformats.org/drawingml/2006/main">
            <a:srgbClr val="2F7A5E"/>
          </a:solidFill>
          <a:ln xmlns:a="http://schemas.openxmlformats.org/drawingml/2006/main" w="0">
            <a:solidFill>
              <a:srgbClr val="2F7A5E"/>
            </a:solidFill>
            <a:prstDash val="solid"/>
          </a:ln>
        </p:spPr>
      </p:sp>
      <p:sp>
        <p:nvSpPr>
          <p:cNvPr id="12" name="s22-card-2-title">
            <a:extLst xmlns:a="http://schemas.openxmlformats.org/drawingml/2006/main">
              <a:ext uri="{FF2B5EF4-FFF2-40B4-BE49-F238E27FC236}">
                <a16:creationId xmlns:a16="http://schemas.microsoft.com/office/drawing/2014/main" id="{6A7DBE18-52B7-4AB2-BA3E-95569497621C}"/>
              </a:ext>
            </a:extLst>
          </p:cNvPr>
          <p:cNvSpPr>
            <a:spLocks xmlns:a="http://schemas.openxmlformats.org/drawingml/2006/main" noGrp="1"/>
          </p:cNvSpPr>
          <p:nvPr/>
        </p:nvSpPr>
        <p:spPr>
          <a:xfrm xmlns:a="http://schemas.openxmlformats.org/drawingml/2006/main">
            <a:off x="4527550" y="1866900"/>
            <a:ext cx="31940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2F7A5E"/>
                </a:solidFill>
                <a:latin typeface="Yu Gothic"/>
                <a:ea typeface="Yu Gothic"/>
                <a:cs typeface="Yu Gothic"/>
              </a:defRPr>
            </a:pPr>
            <a:r>
              <a:rPr sz="2025" b="1">
                <a:solidFill>
                  <a:srgbClr val="2F7A5E"/>
                </a:solidFill>
                <a:latin typeface="Yu Gothic"/>
                <a:ea typeface="Yu Gothic"/>
                <a:cs typeface="Yu Gothic"/>
              </a:rPr>
              <a:t>T0〜T5の推移</a:t>
            </a:r>
          </a:p>
        </p:txBody>
      </p:sp>
      <p:sp>
        <p:nvSpPr>
          <p:cNvPr id="13" name="s22-card-2-body">
            <a:extLst xmlns:a="http://schemas.openxmlformats.org/drawingml/2006/main">
              <a:ext uri="{FF2B5EF4-FFF2-40B4-BE49-F238E27FC236}">
                <a16:creationId xmlns:a16="http://schemas.microsoft.com/office/drawing/2014/main" id="{BDFDE93E-9807-47D8-8263-FD6A600F87C8}"/>
              </a:ext>
            </a:extLst>
          </p:cNvPr>
          <p:cNvSpPr>
            <a:spLocks xmlns:a="http://schemas.openxmlformats.org/drawingml/2006/main" noGrp="1"/>
          </p:cNvSpPr>
          <p:nvPr/>
        </p:nvSpPr>
        <p:spPr>
          <a:xfrm xmlns:a="http://schemas.openxmlformats.org/drawingml/2006/main">
            <a:off x="4527550" y="2381250"/>
            <a:ext cx="3194050" cy="19907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ストレス、身体回復感、身体緊張感を各段階で追い、改善がいつまで残るかを確認する。</a:t>
            </a:r>
          </a:p>
        </p:txBody>
      </p:sp>
      <p:sp>
        <p:nvSpPr>
          <p:cNvPr id="14" name="s22-card-3-panel">
            <a:extLst xmlns:a="http://schemas.openxmlformats.org/drawingml/2006/main">
              <a:ext uri="{FF2B5EF4-FFF2-40B4-BE49-F238E27FC236}">
                <a16:creationId xmlns:a16="http://schemas.microsoft.com/office/drawing/2014/main" id="{B502F8B8-51CD-493F-9AE0-F46B1802C79D}"/>
              </a:ext>
            </a:extLst>
          </p:cNvPr>
          <p:cNvSpPr>
            <a:spLocks xmlns:a="http://schemas.openxmlformats.org/drawingml/2006/main" noGrp="1"/>
          </p:cNvSpPr>
          <p:nvPr/>
        </p:nvSpPr>
        <p:spPr>
          <a:xfrm xmlns:a="http://schemas.openxmlformats.org/drawingml/2006/main">
            <a:off x="8159750" y="1714500"/>
            <a:ext cx="3632200" cy="2809875"/>
          </a:xfrm>
          <a:prstGeom xmlns:a="http://schemas.openxmlformats.org/drawingml/2006/main" prst="roundRect">
            <a:avLst>
              <a:gd name="adj" fmla="val 5424"/>
            </a:avLst>
          </a:prstGeom>
          <a:solidFill xmlns:a="http://schemas.openxmlformats.org/drawingml/2006/main">
            <a:srgbClr val="EDF5F7"/>
          </a:solidFill>
          <a:ln xmlns:a="http://schemas.openxmlformats.org/drawingml/2006/main" w="11430">
            <a:solidFill>
              <a:srgbClr val="DDE2DE"/>
            </a:solidFill>
            <a:prstDash val="solid"/>
          </a:ln>
        </p:spPr>
      </p:sp>
      <p:sp>
        <p:nvSpPr>
          <p:cNvPr id="15" name="s22-card-3-accent">
            <a:extLst xmlns:a="http://schemas.openxmlformats.org/drawingml/2006/main">
              <a:ext uri="{FF2B5EF4-FFF2-40B4-BE49-F238E27FC236}">
                <a16:creationId xmlns:a16="http://schemas.microsoft.com/office/drawing/2014/main" id="{B8EE76A5-FAB7-4ED2-A692-2127BCE80982}"/>
              </a:ext>
            </a:extLst>
          </p:cNvPr>
          <p:cNvSpPr>
            <a:spLocks xmlns:a="http://schemas.openxmlformats.org/drawingml/2006/main" noGrp="1"/>
          </p:cNvSpPr>
          <p:nvPr/>
        </p:nvSpPr>
        <p:spPr>
          <a:xfrm xmlns:a="http://schemas.openxmlformats.org/drawingml/2006/main">
            <a:off x="8159750" y="1714500"/>
            <a:ext cx="76200" cy="2809875"/>
          </a:xfrm>
          <a:prstGeom xmlns:a="http://schemas.openxmlformats.org/drawingml/2006/main" prst="rect">
            <a:avLst/>
          </a:prstGeom>
          <a:solidFill xmlns:a="http://schemas.openxmlformats.org/drawingml/2006/main">
            <a:srgbClr val="4E8D99"/>
          </a:solidFill>
          <a:ln xmlns:a="http://schemas.openxmlformats.org/drawingml/2006/main" w="0">
            <a:solidFill>
              <a:srgbClr val="4E8D99"/>
            </a:solidFill>
            <a:prstDash val="solid"/>
          </a:ln>
        </p:spPr>
      </p:sp>
      <p:sp>
        <p:nvSpPr>
          <p:cNvPr id="16" name="s22-card-3-title">
            <a:extLst xmlns:a="http://schemas.openxmlformats.org/drawingml/2006/main">
              <a:ext uri="{FF2B5EF4-FFF2-40B4-BE49-F238E27FC236}">
                <a16:creationId xmlns:a16="http://schemas.microsoft.com/office/drawing/2014/main" id="{CDFC8A22-5A59-4FCA-9504-6F1D5E7ACD36}"/>
              </a:ext>
            </a:extLst>
          </p:cNvPr>
          <p:cNvSpPr>
            <a:spLocks xmlns:a="http://schemas.openxmlformats.org/drawingml/2006/main" noGrp="1"/>
          </p:cNvSpPr>
          <p:nvPr/>
        </p:nvSpPr>
        <p:spPr>
          <a:xfrm xmlns:a="http://schemas.openxmlformats.org/drawingml/2006/main">
            <a:off x="8407400" y="1866900"/>
            <a:ext cx="31940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4E8D99"/>
                </a:solidFill>
                <a:latin typeface="Yu Gothic"/>
                <a:ea typeface="Yu Gothic"/>
                <a:cs typeface="Yu Gothic"/>
              </a:defRPr>
            </a:pPr>
            <a:r>
              <a:rPr sz="2025" b="1">
                <a:solidFill>
                  <a:srgbClr val="4E8D99"/>
                </a:solidFill>
                <a:latin typeface="Yu Gothic"/>
                <a:ea typeface="Yu Gothic"/>
                <a:cs typeface="Yu Gothic"/>
              </a:rPr>
              <a:t>個人差を残す</a:t>
            </a:r>
          </a:p>
        </p:txBody>
      </p:sp>
      <p:sp>
        <p:nvSpPr>
          <p:cNvPr id="17" name="s22-card-3-body">
            <a:extLst xmlns:a="http://schemas.openxmlformats.org/drawingml/2006/main">
              <a:ext uri="{FF2B5EF4-FFF2-40B4-BE49-F238E27FC236}">
                <a16:creationId xmlns:a16="http://schemas.microsoft.com/office/drawing/2014/main" id="{A65F94C2-AF52-428C-8BE9-2A790BC50113}"/>
              </a:ext>
            </a:extLst>
          </p:cNvPr>
          <p:cNvSpPr>
            <a:spLocks xmlns:a="http://schemas.openxmlformats.org/drawingml/2006/main" noGrp="1"/>
          </p:cNvSpPr>
          <p:nvPr/>
        </p:nvSpPr>
        <p:spPr>
          <a:xfrm xmlns:a="http://schemas.openxmlformats.org/drawingml/2006/main">
            <a:off x="8407400" y="2381250"/>
            <a:ext cx="3194050" cy="19907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実時間、生活上の出来事、自然音・香り・天候などを一緒に示し、変動の理由を読む。</a:t>
            </a:r>
          </a:p>
        </p:txBody>
      </p:sp>
      <p:sp>
        <p:nvSpPr>
          <p:cNvPr id="18" name="s22-scenario">
            <a:extLst xmlns:a="http://schemas.openxmlformats.org/drawingml/2006/main">
              <a:ext uri="{FF2B5EF4-FFF2-40B4-BE49-F238E27FC236}">
                <a16:creationId xmlns:a16="http://schemas.microsoft.com/office/drawing/2014/main" id="{D4E40954-F7A0-49D3-AE9B-C3449F682686}"/>
              </a:ext>
            </a:extLst>
          </p:cNvPr>
          <p:cNvSpPr>
            <a:spLocks xmlns:a="http://schemas.openxmlformats.org/drawingml/2006/main" noGrp="1"/>
          </p:cNvSpPr>
          <p:nvPr/>
        </p:nvSpPr>
        <p:spPr>
          <a:xfrm xmlns:a="http://schemas.openxmlformats.org/drawingml/2006/main">
            <a:off x="952500" y="4905375"/>
            <a:ext cx="10287000" cy="876300"/>
          </a:xfrm>
          <a:prstGeom xmlns:a="http://schemas.openxmlformats.org/drawingml/2006/main" prst="roundRect">
            <a:avLst>
              <a:gd name="adj" fmla="val 17391"/>
            </a:avLst>
          </a:prstGeom>
          <a:solidFill xmlns:a="http://schemas.openxmlformats.org/drawingml/2006/main">
            <a:srgbClr val="F7F1E8"/>
          </a:solidFill>
          <a:ln xmlns:a="http://schemas.openxmlformats.org/drawingml/2006/main" w="11430">
            <a:solidFill>
              <a:srgbClr val="EFE1D3"/>
            </a:solidFill>
            <a:prstDash val="solid"/>
          </a:ln>
        </p:spPr>
      </p:sp>
      <p:sp>
        <p:nvSpPr>
          <p:cNvPr id="19" name="s22-scenario-text">
            <a:extLst xmlns:a="http://schemas.openxmlformats.org/drawingml/2006/main">
              <a:ext uri="{FF2B5EF4-FFF2-40B4-BE49-F238E27FC236}">
                <a16:creationId xmlns:a16="http://schemas.microsoft.com/office/drawing/2014/main" id="{2E272267-07CD-4983-857D-6190F4078396}"/>
              </a:ext>
            </a:extLst>
          </p:cNvPr>
          <p:cNvSpPr>
            <a:spLocks xmlns:a="http://schemas.openxmlformats.org/drawingml/2006/main" noGrp="1"/>
          </p:cNvSpPr>
          <p:nvPr/>
        </p:nvSpPr>
        <p:spPr>
          <a:xfrm xmlns:a="http://schemas.openxmlformats.org/drawingml/2006/main">
            <a:off x="1285875" y="5067300"/>
            <a:ext cx="96202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各人を「段階的延長／部分的延長／安定／変動」に分類し、完全経路後の持続時間を重視する。</a:t>
            </a:r>
          </a:p>
        </p:txBody>
      </p:sp>
    </p:spTree>
    <p:extLst>
      <p:ext uri="{BB962C8B-B14F-4D97-AF65-F5344CB8AC3E}">
        <p14:creationId xmlns:p14="http://schemas.microsoft.com/office/powerpoint/2010/main" val="1339730145"/>
      </p:ext>
    </p:extLst>
  </p:cSld>
</p:sld>
</file>

<file path=ppt/slides/slide23.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0" name="eyebrow-22">
            <a:extLst xmlns:a="http://schemas.openxmlformats.org/drawingml/2006/main">
              <a:ext uri="{FF2B5EF4-FFF2-40B4-BE49-F238E27FC236}">
                <a16:creationId xmlns:a16="http://schemas.microsoft.com/office/drawing/2014/main" id="{6AF03AA2-A341-46B0-BAE2-DE2FEE35ECA6}"/>
              </a:ext>
            </a:extLst>
          </p:cNvPr>
          <p:cNvSpPr>
            <a:spLocks xmlns:a="http://schemas.openxmlformats.org/drawingml/2006/main" noGrp="1"/>
          </p:cNvSpPr>
          <p:nvPr/>
        </p:nvSpPr>
        <p:spPr>
          <a:xfrm xmlns:a="http://schemas.openxmlformats.org/drawingml/2006/main">
            <a:off x="400050" y="238125"/>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275" b="1">
                <a:solidFill>
                  <a:srgbClr val="1F5B45"/>
                </a:solidFill>
                <a:latin typeface="Yu Gothic"/>
                <a:ea typeface="Yu Gothic"/>
                <a:cs typeface="Yu Gothic"/>
              </a:defRPr>
            </a:pPr>
            <a:r>
              <a:rPr sz="1275" b="1">
                <a:solidFill>
                  <a:srgbClr val="1F5B45"/>
                </a:solidFill>
                <a:latin typeface="Yu Gothic"/>
                <a:ea typeface="Yu Gothic"/>
                <a:cs typeface="Yu Gothic"/>
              </a:rPr>
              <a:t>森林浴を中核とする継続的未病ケア</a:t>
            </a:r>
          </a:p>
        </p:txBody>
      </p:sp>
      <p:sp>
        <p:nvSpPr>
          <p:cNvPr id="2" name="title-22">
            <a:extLst xmlns:a="http://schemas.openxmlformats.org/drawingml/2006/main">
              <a:ext uri="{FF2B5EF4-FFF2-40B4-BE49-F238E27FC236}">
                <a16:creationId xmlns:a16="http://schemas.microsoft.com/office/drawing/2014/main" id="{B2B6A4FA-68BD-4546-A5B5-B88CFD8A9F44}"/>
              </a:ext>
            </a:extLst>
          </p:cNvPr>
          <p:cNvSpPr>
            <a:spLocks xmlns:a="http://schemas.openxmlformats.org/drawingml/2006/main" noGrp="1"/>
          </p:cNvSpPr>
          <p:nvPr/>
        </p:nvSpPr>
        <p:spPr>
          <a:xfrm xmlns:a="http://schemas.openxmlformats.org/drawingml/2006/main">
            <a:off x="400050" y="514350"/>
            <a:ext cx="113919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3300" b="1">
                <a:solidFill>
                  <a:srgbClr val="18201C"/>
                </a:solidFill>
                <a:latin typeface="Yu Gothic"/>
                <a:ea typeface="Yu Gothic"/>
                <a:cs typeface="Yu Gothic"/>
              </a:defRPr>
            </a:pPr>
            <a:r>
              <a:rPr sz="3300" b="1">
                <a:solidFill>
                  <a:srgbClr val="18201C"/>
                </a:solidFill>
                <a:latin typeface="Yu Gothic"/>
                <a:ea typeface="Yu Gothic"/>
                <a:cs typeface="Yu Gothic"/>
              </a:rPr>
              <a:t>分析②：6名で傾向の再現性を確かめる</a:t>
            </a:r>
          </a:p>
        </p:txBody>
      </p:sp>
      <p:sp>
        <p:nvSpPr>
          <p:cNvPr id="3" name="footer-rule-22">
            <a:extLst xmlns:a="http://schemas.openxmlformats.org/drawingml/2006/main">
              <a:ext uri="{FF2B5EF4-FFF2-40B4-BE49-F238E27FC236}">
                <a16:creationId xmlns:a16="http://schemas.microsoft.com/office/drawing/2014/main" id="{57A0EF27-60AC-4C0C-AFA2-7451E7202F0E}"/>
              </a:ext>
            </a:extLst>
          </p:cNvPr>
          <p:cNvSpPr>
            <a:spLocks xmlns:a="http://schemas.openxmlformats.org/drawingml/2006/main" noGrp="1"/>
          </p:cNvSpPr>
          <p:nvPr/>
        </p:nvSpPr>
        <p:spPr>
          <a:xfrm xmlns:a="http://schemas.openxmlformats.org/drawingml/2006/main">
            <a:off x="400050" y="6305550"/>
            <a:ext cx="11391900" cy="0"/>
          </a:xfrm>
          <a:prstGeom xmlns:a="http://schemas.openxmlformats.org/drawingml/2006/main" prst="line">
            <a:avLst/>
          </a:prstGeom>
          <a:noFill xmlns:a="http://schemas.openxmlformats.org/drawingml/2006/main"/>
          <a:ln xmlns:a="http://schemas.openxmlformats.org/drawingml/2006/main" w="9525">
            <a:solidFill>
              <a:srgbClr val="D3D9D5"/>
            </a:solidFill>
            <a:prstDash val="solid"/>
          </a:ln>
        </p:spPr>
      </p:sp>
      <p:sp>
        <p:nvSpPr>
          <p:cNvPr id="4" name="footer-author-22">
            <a:extLst xmlns:a="http://schemas.openxmlformats.org/drawingml/2006/main">
              <a:ext uri="{FF2B5EF4-FFF2-40B4-BE49-F238E27FC236}">
                <a16:creationId xmlns:a16="http://schemas.microsoft.com/office/drawing/2014/main" id="{58ABC639-3F63-4435-95CB-8C01D05D2B84}"/>
              </a:ext>
            </a:extLst>
          </p:cNvPr>
          <p:cNvSpPr>
            <a:spLocks xmlns:a="http://schemas.openxmlformats.org/drawingml/2006/main" noGrp="1"/>
          </p:cNvSpPr>
          <p:nvPr/>
        </p:nvSpPr>
        <p:spPr>
          <a:xfrm xmlns:a="http://schemas.openxmlformats.org/drawingml/2006/main">
            <a:off x="400050" y="6391275"/>
            <a:ext cx="809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一般社団法人国際審査員連盟　石原美惠子</a:t>
            </a:r>
          </a:p>
        </p:txBody>
      </p:sp>
      <p:sp>
        <p:nvSpPr>
          <p:cNvPr id="5" name="footer-number-22">
            <a:extLst xmlns:a="http://schemas.openxmlformats.org/drawingml/2006/main">
              <a:ext uri="{FF2B5EF4-FFF2-40B4-BE49-F238E27FC236}">
                <a16:creationId xmlns:a16="http://schemas.microsoft.com/office/drawing/2014/main" id="{D69AC5DC-4A9C-4960-995C-1FB88FFEFA59}"/>
              </a:ext>
            </a:extLst>
          </p:cNvPr>
          <p:cNvSpPr>
            <a:spLocks xmlns:a="http://schemas.openxmlformats.org/drawingml/2006/main" noGrp="1"/>
          </p:cNvSpPr>
          <p:nvPr/>
        </p:nvSpPr>
        <p:spPr>
          <a:xfrm xmlns:a="http://schemas.openxmlformats.org/drawingml/2006/main">
            <a:off x="11239500" y="6391275"/>
            <a:ext cx="5524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23</a:t>
            </a:r>
          </a:p>
        </p:txBody>
      </p:sp>
      <p:sp>
        <p:nvSpPr>
          <p:cNvPr id="6" name="s22-card-1-panel">
            <a:extLst xmlns:a="http://schemas.openxmlformats.org/drawingml/2006/main">
              <a:ext uri="{FF2B5EF4-FFF2-40B4-BE49-F238E27FC236}">
                <a16:creationId xmlns:a16="http://schemas.microsoft.com/office/drawing/2014/main" id="{CCD7B3C2-2391-401D-8139-EFC0D752ADCF}"/>
              </a:ext>
            </a:extLst>
          </p:cNvPr>
          <p:cNvSpPr>
            <a:spLocks xmlns:a="http://schemas.openxmlformats.org/drawingml/2006/main" noGrp="1"/>
          </p:cNvSpPr>
          <p:nvPr/>
        </p:nvSpPr>
        <p:spPr>
          <a:xfrm xmlns:a="http://schemas.openxmlformats.org/drawingml/2006/main">
            <a:off x="400050" y="1714500"/>
            <a:ext cx="3632200" cy="2809875"/>
          </a:xfrm>
          <a:prstGeom xmlns:a="http://schemas.openxmlformats.org/drawingml/2006/main" prst="roundRect">
            <a:avLst>
              <a:gd name="adj" fmla="val 5424"/>
            </a:avLst>
          </a:prstGeom>
          <a:solidFill xmlns:a="http://schemas.openxmlformats.org/drawingml/2006/main">
            <a:srgbClr val="F4F6F4"/>
          </a:solidFill>
          <a:ln xmlns:a="http://schemas.openxmlformats.org/drawingml/2006/main" w="11430">
            <a:solidFill>
              <a:srgbClr val="DDE2DE"/>
            </a:solidFill>
            <a:prstDash val="solid"/>
          </a:ln>
        </p:spPr>
      </p:sp>
      <p:sp>
        <p:nvSpPr>
          <p:cNvPr id="7" name="s22-card-1-accent">
            <a:extLst xmlns:a="http://schemas.openxmlformats.org/drawingml/2006/main">
              <a:ext uri="{FF2B5EF4-FFF2-40B4-BE49-F238E27FC236}">
                <a16:creationId xmlns:a16="http://schemas.microsoft.com/office/drawing/2014/main" id="{905723FF-AFC3-4FD3-959F-EB7F1CDA8909}"/>
              </a:ext>
            </a:extLst>
          </p:cNvPr>
          <p:cNvSpPr>
            <a:spLocks xmlns:a="http://schemas.openxmlformats.org/drawingml/2006/main" noGrp="1"/>
          </p:cNvSpPr>
          <p:nvPr/>
        </p:nvSpPr>
        <p:spPr>
          <a:xfrm xmlns:a="http://schemas.openxmlformats.org/drawingml/2006/main">
            <a:off x="400050" y="1714500"/>
            <a:ext cx="76200" cy="2809875"/>
          </a:xfrm>
          <a:prstGeom xmlns:a="http://schemas.openxmlformats.org/drawingml/2006/main" prst="rect">
            <a:avLst/>
          </a:prstGeom>
          <a:solidFill xmlns:a="http://schemas.openxmlformats.org/drawingml/2006/main">
            <a:srgbClr val="1F5B45"/>
          </a:solidFill>
          <a:ln xmlns:a="http://schemas.openxmlformats.org/drawingml/2006/main" w="0">
            <a:solidFill>
              <a:srgbClr val="1F5B45"/>
            </a:solidFill>
            <a:prstDash val="solid"/>
          </a:ln>
        </p:spPr>
      </p:sp>
      <p:sp>
        <p:nvSpPr>
          <p:cNvPr id="8" name="s22-card-1-title">
            <a:extLst xmlns:a="http://schemas.openxmlformats.org/drawingml/2006/main">
              <a:ext uri="{FF2B5EF4-FFF2-40B4-BE49-F238E27FC236}">
                <a16:creationId xmlns:a16="http://schemas.microsoft.com/office/drawing/2014/main" id="{16346723-9D4B-4339-A15A-EBD7FB04AA56}"/>
              </a:ext>
            </a:extLst>
          </p:cNvPr>
          <p:cNvSpPr>
            <a:spLocks xmlns:a="http://schemas.openxmlformats.org/drawingml/2006/main" noGrp="1"/>
          </p:cNvSpPr>
          <p:nvPr/>
        </p:nvSpPr>
        <p:spPr>
          <a:xfrm xmlns:a="http://schemas.openxmlformats.org/drawingml/2006/main">
            <a:off x="647700" y="1866900"/>
            <a:ext cx="31940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1F5B45"/>
                </a:solidFill>
                <a:latin typeface="Yu Gothic"/>
                <a:ea typeface="Yu Gothic"/>
                <a:cs typeface="Yu Gothic"/>
              </a:defRPr>
            </a:pPr>
            <a:r>
              <a:rPr sz="2025" b="1">
                <a:solidFill>
                  <a:srgbClr val="1F5B45"/>
                </a:solidFill>
                <a:latin typeface="Yu Gothic"/>
                <a:ea typeface="Yu Gothic"/>
                <a:cs typeface="Yu Gothic"/>
              </a:rPr>
              <a:t>再現性</a:t>
            </a:r>
          </a:p>
        </p:txBody>
      </p:sp>
      <p:sp>
        <p:nvSpPr>
          <p:cNvPr id="9" name="s22-card-1-body">
            <a:extLst xmlns:a="http://schemas.openxmlformats.org/drawingml/2006/main">
              <a:ext uri="{FF2B5EF4-FFF2-40B4-BE49-F238E27FC236}">
                <a16:creationId xmlns:a16="http://schemas.microsoft.com/office/drawing/2014/main" id="{2A9C8F1E-0E8A-4D97-9418-8E3500268B1D}"/>
              </a:ext>
            </a:extLst>
          </p:cNvPr>
          <p:cNvSpPr>
            <a:spLocks xmlns:a="http://schemas.openxmlformats.org/drawingml/2006/main" noGrp="1"/>
          </p:cNvSpPr>
          <p:nvPr/>
        </p:nvSpPr>
        <p:spPr>
          <a:xfrm xmlns:a="http://schemas.openxmlformats.org/drawingml/2006/main">
            <a:off x="647700" y="2381250"/>
            <a:ext cx="3194050" cy="19907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6名中、A→B→Cの順に持続時間が延びた人数を数える。</a:t>
            </a:r>
          </a:p>
        </p:txBody>
      </p:sp>
      <p:sp>
        <p:nvSpPr>
          <p:cNvPr id="10" name="s22-card-2-panel">
            <a:extLst xmlns:a="http://schemas.openxmlformats.org/drawingml/2006/main">
              <a:ext uri="{FF2B5EF4-FFF2-40B4-BE49-F238E27FC236}">
                <a16:creationId xmlns:a16="http://schemas.microsoft.com/office/drawing/2014/main" id="{2E98D3A6-68F2-415B-9D54-BECC86D1AF27}"/>
              </a:ext>
            </a:extLst>
          </p:cNvPr>
          <p:cNvSpPr>
            <a:spLocks xmlns:a="http://schemas.openxmlformats.org/drawingml/2006/main" noGrp="1"/>
          </p:cNvSpPr>
          <p:nvPr/>
        </p:nvSpPr>
        <p:spPr>
          <a:xfrm xmlns:a="http://schemas.openxmlformats.org/drawingml/2006/main">
            <a:off x="4279900" y="1714500"/>
            <a:ext cx="3632200" cy="2809875"/>
          </a:xfrm>
          <a:prstGeom xmlns:a="http://schemas.openxmlformats.org/drawingml/2006/main" prst="roundRect">
            <a:avLst>
              <a:gd name="adj" fmla="val 5424"/>
            </a:avLst>
          </a:prstGeom>
          <a:solidFill xmlns:a="http://schemas.openxmlformats.org/drawingml/2006/main">
            <a:srgbClr val="DDEBE3"/>
          </a:solidFill>
          <a:ln xmlns:a="http://schemas.openxmlformats.org/drawingml/2006/main" w="11430">
            <a:solidFill>
              <a:srgbClr val="DDE2DE"/>
            </a:solidFill>
            <a:prstDash val="solid"/>
          </a:ln>
        </p:spPr>
      </p:sp>
      <p:sp>
        <p:nvSpPr>
          <p:cNvPr id="11" name="s22-card-2-accent">
            <a:extLst xmlns:a="http://schemas.openxmlformats.org/drawingml/2006/main">
              <a:ext uri="{FF2B5EF4-FFF2-40B4-BE49-F238E27FC236}">
                <a16:creationId xmlns:a16="http://schemas.microsoft.com/office/drawing/2014/main" id="{844FC236-AFE2-4A31-93C3-9931818B41CF}"/>
              </a:ext>
            </a:extLst>
          </p:cNvPr>
          <p:cNvSpPr>
            <a:spLocks xmlns:a="http://schemas.openxmlformats.org/drawingml/2006/main" noGrp="1"/>
          </p:cNvSpPr>
          <p:nvPr/>
        </p:nvSpPr>
        <p:spPr>
          <a:xfrm xmlns:a="http://schemas.openxmlformats.org/drawingml/2006/main">
            <a:off x="4279900" y="1714500"/>
            <a:ext cx="76200" cy="2809875"/>
          </a:xfrm>
          <a:prstGeom xmlns:a="http://schemas.openxmlformats.org/drawingml/2006/main" prst="rect">
            <a:avLst/>
          </a:prstGeom>
          <a:solidFill xmlns:a="http://schemas.openxmlformats.org/drawingml/2006/main">
            <a:srgbClr val="2F7A5E"/>
          </a:solidFill>
          <a:ln xmlns:a="http://schemas.openxmlformats.org/drawingml/2006/main" w="0">
            <a:solidFill>
              <a:srgbClr val="2F7A5E"/>
            </a:solidFill>
            <a:prstDash val="solid"/>
          </a:ln>
        </p:spPr>
      </p:sp>
      <p:sp>
        <p:nvSpPr>
          <p:cNvPr id="12" name="s22-card-2-title">
            <a:extLst xmlns:a="http://schemas.openxmlformats.org/drawingml/2006/main">
              <a:ext uri="{FF2B5EF4-FFF2-40B4-BE49-F238E27FC236}">
                <a16:creationId xmlns:a16="http://schemas.microsoft.com/office/drawing/2014/main" id="{6A7DBE18-52B7-4AB2-BA3E-95569497621C}"/>
              </a:ext>
            </a:extLst>
          </p:cNvPr>
          <p:cNvSpPr>
            <a:spLocks xmlns:a="http://schemas.openxmlformats.org/drawingml/2006/main" noGrp="1"/>
          </p:cNvSpPr>
          <p:nvPr/>
        </p:nvSpPr>
        <p:spPr>
          <a:xfrm xmlns:a="http://schemas.openxmlformats.org/drawingml/2006/main">
            <a:off x="4527550" y="1866900"/>
            <a:ext cx="31940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2F7A5E"/>
                </a:solidFill>
                <a:latin typeface="Yu Gothic"/>
                <a:ea typeface="Yu Gothic"/>
                <a:cs typeface="Yu Gothic"/>
              </a:defRPr>
            </a:pPr>
            <a:r>
              <a:rPr sz="2025" b="1">
                <a:solidFill>
                  <a:srgbClr val="2F7A5E"/>
                </a:solidFill>
                <a:latin typeface="Yu Gothic"/>
                <a:ea typeface="Yu Gothic"/>
                <a:cs typeface="Yu Gothic"/>
              </a:rPr>
              <a:t>代表値</a:t>
            </a:r>
          </a:p>
        </p:txBody>
      </p:sp>
      <p:sp>
        <p:nvSpPr>
          <p:cNvPr id="13" name="s22-card-2-body">
            <a:extLst xmlns:a="http://schemas.openxmlformats.org/drawingml/2006/main">
              <a:ext uri="{FF2B5EF4-FFF2-40B4-BE49-F238E27FC236}">
                <a16:creationId xmlns:a16="http://schemas.microsoft.com/office/drawing/2014/main" id="{BDFDE93E-9807-47D8-8263-FD6A600F87C8}"/>
              </a:ext>
            </a:extLst>
          </p:cNvPr>
          <p:cNvSpPr>
            <a:spLocks xmlns:a="http://schemas.openxmlformats.org/drawingml/2006/main" noGrp="1"/>
          </p:cNvSpPr>
          <p:nvPr/>
        </p:nvSpPr>
        <p:spPr>
          <a:xfrm xmlns:a="http://schemas.openxmlformats.org/drawingml/2006/main">
            <a:off x="4527550" y="2381250"/>
            <a:ext cx="3194050" cy="19907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各段階の中央値と範囲、最も延長した段階、完全経路後の代表的持続時間を示す。</a:t>
            </a:r>
          </a:p>
        </p:txBody>
      </p:sp>
      <p:sp>
        <p:nvSpPr>
          <p:cNvPr id="14" name="s22-card-3-panel">
            <a:extLst xmlns:a="http://schemas.openxmlformats.org/drawingml/2006/main">
              <a:ext uri="{FF2B5EF4-FFF2-40B4-BE49-F238E27FC236}">
                <a16:creationId xmlns:a16="http://schemas.microsoft.com/office/drawing/2014/main" id="{B502F8B8-51CD-493F-9AE0-F46B1802C79D}"/>
              </a:ext>
            </a:extLst>
          </p:cNvPr>
          <p:cNvSpPr>
            <a:spLocks xmlns:a="http://schemas.openxmlformats.org/drawingml/2006/main" noGrp="1"/>
          </p:cNvSpPr>
          <p:nvPr/>
        </p:nvSpPr>
        <p:spPr>
          <a:xfrm xmlns:a="http://schemas.openxmlformats.org/drawingml/2006/main">
            <a:off x="8159750" y="1714500"/>
            <a:ext cx="3632200" cy="2809875"/>
          </a:xfrm>
          <a:prstGeom xmlns:a="http://schemas.openxmlformats.org/drawingml/2006/main" prst="roundRect">
            <a:avLst>
              <a:gd name="adj" fmla="val 5424"/>
            </a:avLst>
          </a:prstGeom>
          <a:solidFill xmlns:a="http://schemas.openxmlformats.org/drawingml/2006/main">
            <a:srgbClr val="EDF5F7"/>
          </a:solidFill>
          <a:ln xmlns:a="http://schemas.openxmlformats.org/drawingml/2006/main" w="11430">
            <a:solidFill>
              <a:srgbClr val="DDE2DE"/>
            </a:solidFill>
            <a:prstDash val="solid"/>
          </a:ln>
        </p:spPr>
      </p:sp>
      <p:sp>
        <p:nvSpPr>
          <p:cNvPr id="15" name="s22-card-3-accent">
            <a:extLst xmlns:a="http://schemas.openxmlformats.org/drawingml/2006/main">
              <a:ext uri="{FF2B5EF4-FFF2-40B4-BE49-F238E27FC236}">
                <a16:creationId xmlns:a16="http://schemas.microsoft.com/office/drawing/2014/main" id="{B8EE76A5-FAB7-4ED2-A692-2127BCE80982}"/>
              </a:ext>
            </a:extLst>
          </p:cNvPr>
          <p:cNvSpPr>
            <a:spLocks xmlns:a="http://schemas.openxmlformats.org/drawingml/2006/main" noGrp="1"/>
          </p:cNvSpPr>
          <p:nvPr/>
        </p:nvSpPr>
        <p:spPr>
          <a:xfrm xmlns:a="http://schemas.openxmlformats.org/drawingml/2006/main">
            <a:off x="8159750" y="1714500"/>
            <a:ext cx="76200" cy="2809875"/>
          </a:xfrm>
          <a:prstGeom xmlns:a="http://schemas.openxmlformats.org/drawingml/2006/main" prst="rect">
            <a:avLst/>
          </a:prstGeom>
          <a:solidFill xmlns:a="http://schemas.openxmlformats.org/drawingml/2006/main">
            <a:srgbClr val="4E8D99"/>
          </a:solidFill>
          <a:ln xmlns:a="http://schemas.openxmlformats.org/drawingml/2006/main" w="0">
            <a:solidFill>
              <a:srgbClr val="4E8D99"/>
            </a:solidFill>
            <a:prstDash val="solid"/>
          </a:ln>
        </p:spPr>
      </p:sp>
      <p:sp>
        <p:nvSpPr>
          <p:cNvPr id="16" name="s22-card-3-title">
            <a:extLst xmlns:a="http://schemas.openxmlformats.org/drawingml/2006/main">
              <a:ext uri="{FF2B5EF4-FFF2-40B4-BE49-F238E27FC236}">
                <a16:creationId xmlns:a16="http://schemas.microsoft.com/office/drawing/2014/main" id="{CDFC8A22-5A59-4FCA-9504-6F1D5E7ACD36}"/>
              </a:ext>
            </a:extLst>
          </p:cNvPr>
          <p:cNvSpPr>
            <a:spLocks xmlns:a="http://schemas.openxmlformats.org/drawingml/2006/main" noGrp="1"/>
          </p:cNvSpPr>
          <p:nvPr/>
        </p:nvSpPr>
        <p:spPr>
          <a:xfrm xmlns:a="http://schemas.openxmlformats.org/drawingml/2006/main">
            <a:off x="8407400" y="1866900"/>
            <a:ext cx="31940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4E8D99"/>
                </a:solidFill>
                <a:latin typeface="Yu Gothic"/>
                <a:ea typeface="Yu Gothic"/>
                <a:cs typeface="Yu Gothic"/>
              </a:defRPr>
            </a:pPr>
            <a:r>
              <a:rPr sz="2025" b="1">
                <a:solidFill>
                  <a:srgbClr val="4E8D99"/>
                </a:solidFill>
                <a:latin typeface="Yu Gothic"/>
                <a:ea typeface="Yu Gothic"/>
                <a:cs typeface="Yu Gothic"/>
              </a:rPr>
              <a:t>拡大判断</a:t>
            </a:r>
          </a:p>
        </p:txBody>
      </p:sp>
      <p:sp>
        <p:nvSpPr>
          <p:cNvPr id="17" name="s22-card-3-body">
            <a:extLst xmlns:a="http://schemas.openxmlformats.org/drawingml/2006/main">
              <a:ext uri="{FF2B5EF4-FFF2-40B4-BE49-F238E27FC236}">
                <a16:creationId xmlns:a16="http://schemas.microsoft.com/office/drawing/2014/main" id="{A65F94C2-AF52-428C-8BE9-2A790BC50113}"/>
              </a:ext>
            </a:extLst>
          </p:cNvPr>
          <p:cNvSpPr>
            <a:spLocks xmlns:a="http://schemas.openxmlformats.org/drawingml/2006/main" noGrp="1"/>
          </p:cNvSpPr>
          <p:nvPr/>
        </p:nvSpPr>
        <p:spPr>
          <a:xfrm xmlns:a="http://schemas.openxmlformats.org/drawingml/2006/main">
            <a:off x="8407400" y="2381250"/>
            <a:ext cx="3194050" cy="19907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18セッション完遂、追跡回答率、記録負担、持続時間の判定可能性を確認する。</a:t>
            </a:r>
          </a:p>
        </p:txBody>
      </p:sp>
      <p:sp>
        <p:nvSpPr>
          <p:cNvPr id="18" name="s22-scenario">
            <a:extLst xmlns:a="http://schemas.openxmlformats.org/drawingml/2006/main">
              <a:ext uri="{FF2B5EF4-FFF2-40B4-BE49-F238E27FC236}">
                <a16:creationId xmlns:a16="http://schemas.microsoft.com/office/drawing/2014/main" id="{D4E40954-F7A0-49D3-AE9B-C3449F682686}"/>
              </a:ext>
            </a:extLst>
          </p:cNvPr>
          <p:cNvSpPr>
            <a:spLocks xmlns:a="http://schemas.openxmlformats.org/drawingml/2006/main" noGrp="1"/>
          </p:cNvSpPr>
          <p:nvPr/>
        </p:nvSpPr>
        <p:spPr>
          <a:xfrm xmlns:a="http://schemas.openxmlformats.org/drawingml/2006/main">
            <a:off x="952500" y="4905375"/>
            <a:ext cx="10287000" cy="876300"/>
          </a:xfrm>
          <a:prstGeom xmlns:a="http://schemas.openxmlformats.org/drawingml/2006/main" prst="roundRect">
            <a:avLst>
              <a:gd name="adj" fmla="val 17391"/>
            </a:avLst>
          </a:prstGeom>
          <a:solidFill xmlns:a="http://schemas.openxmlformats.org/drawingml/2006/main">
            <a:srgbClr val="F7F1E8"/>
          </a:solidFill>
          <a:ln xmlns:a="http://schemas.openxmlformats.org/drawingml/2006/main" w="11430">
            <a:solidFill>
              <a:srgbClr val="EFE1D3"/>
            </a:solidFill>
            <a:prstDash val="solid"/>
          </a:ln>
        </p:spPr>
      </p:sp>
      <p:sp>
        <p:nvSpPr>
          <p:cNvPr id="19" name="s22-scenario-text">
            <a:extLst xmlns:a="http://schemas.openxmlformats.org/drawingml/2006/main">
              <a:ext uri="{FF2B5EF4-FFF2-40B4-BE49-F238E27FC236}">
                <a16:creationId xmlns:a16="http://schemas.microsoft.com/office/drawing/2014/main" id="{2E272267-07CD-4983-857D-6190F4078396}"/>
              </a:ext>
            </a:extLst>
          </p:cNvPr>
          <p:cNvSpPr>
            <a:spLocks xmlns:a="http://schemas.openxmlformats.org/drawingml/2006/main" noGrp="1"/>
          </p:cNvSpPr>
          <p:nvPr/>
        </p:nvSpPr>
        <p:spPr>
          <a:xfrm xmlns:a="http://schemas.openxmlformats.org/drawingml/2006/main">
            <a:off x="1285875" y="5067300"/>
            <a:ext cx="96202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次段階の目安：6名中5名以上で延長し、完全経路の代表値がSPA段階より24時間以上長い。</a:t>
            </a:r>
          </a:p>
        </p:txBody>
      </p:sp>
    </p:spTree>
    <p:extLst>
      <p:ext uri="{BB962C8B-B14F-4D97-AF65-F5344CB8AC3E}">
        <p14:creationId xmlns:p14="http://schemas.microsoft.com/office/powerpoint/2010/main" val="1339730145"/>
      </p:ext>
    </p:extLst>
  </p:cSld>
</p:sld>
</file>

<file path=ppt/slides/slide2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2" name="eyebrow-23">
            <a:extLst xmlns:a="http://schemas.openxmlformats.org/drawingml/2006/main">
              <a:ext uri="{FF2B5EF4-FFF2-40B4-BE49-F238E27FC236}">
                <a16:creationId xmlns:a16="http://schemas.microsoft.com/office/drawing/2014/main" id="{FDB5F99E-40FF-4016-870A-0BF84679E9FD}"/>
              </a:ext>
            </a:extLst>
          </p:cNvPr>
          <p:cNvSpPr>
            <a:spLocks xmlns:a="http://schemas.openxmlformats.org/drawingml/2006/main" noGrp="1"/>
          </p:cNvSpPr>
          <p:nvPr/>
        </p:nvSpPr>
        <p:spPr>
          <a:xfrm xmlns:a="http://schemas.openxmlformats.org/drawingml/2006/main">
            <a:off x="400050" y="238125"/>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275" b="1">
                <a:solidFill>
                  <a:srgbClr val="1F5B45"/>
                </a:solidFill>
                <a:latin typeface="Yu Gothic"/>
                <a:ea typeface="Yu Gothic"/>
                <a:cs typeface="Yu Gothic"/>
              </a:defRPr>
            </a:pPr>
            <a:r>
              <a:rPr sz="1275" b="1">
                <a:solidFill>
                  <a:srgbClr val="1F5B45"/>
                </a:solidFill>
                <a:latin typeface="Yu Gothic"/>
                <a:ea typeface="Yu Gothic"/>
                <a:cs typeface="Yu Gothic"/>
              </a:rPr>
              <a:t>森林浴を中核とする継続的未病ケア</a:t>
            </a:r>
          </a:p>
        </p:txBody>
      </p:sp>
      <p:sp>
        <p:nvSpPr>
          <p:cNvPr id="2" name="title-23">
            <a:extLst xmlns:a="http://schemas.openxmlformats.org/drawingml/2006/main">
              <a:ext uri="{FF2B5EF4-FFF2-40B4-BE49-F238E27FC236}">
                <a16:creationId xmlns:a16="http://schemas.microsoft.com/office/drawing/2014/main" id="{272EBCB8-75DE-45C4-8E7A-46051D0B2F25}"/>
              </a:ext>
            </a:extLst>
          </p:cNvPr>
          <p:cNvSpPr>
            <a:spLocks xmlns:a="http://schemas.openxmlformats.org/drawingml/2006/main" noGrp="1"/>
          </p:cNvSpPr>
          <p:nvPr/>
        </p:nvSpPr>
        <p:spPr>
          <a:xfrm xmlns:a="http://schemas.openxmlformats.org/drawingml/2006/main">
            <a:off x="400050" y="514350"/>
            <a:ext cx="113919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3300" b="1">
                <a:solidFill>
                  <a:srgbClr val="18201C"/>
                </a:solidFill>
                <a:latin typeface="Yu Gothic"/>
                <a:ea typeface="Yu Gothic"/>
                <a:cs typeface="Yu Gothic"/>
              </a:defRPr>
            </a:pPr>
            <a:r>
              <a:rPr sz="3300" b="1">
                <a:solidFill>
                  <a:srgbClr val="18201C"/>
                </a:solidFill>
                <a:latin typeface="Yu Gothic"/>
                <a:ea typeface="Yu Gothic"/>
                <a:cs typeface="Yu Gothic"/>
              </a:rPr>
              <a:t>倫理・安全・品質管理</a:t>
            </a:r>
          </a:p>
        </p:txBody>
      </p:sp>
      <p:sp>
        <p:nvSpPr>
          <p:cNvPr id="3" name="footer-rule-23">
            <a:extLst xmlns:a="http://schemas.openxmlformats.org/drawingml/2006/main">
              <a:ext uri="{FF2B5EF4-FFF2-40B4-BE49-F238E27FC236}">
                <a16:creationId xmlns:a16="http://schemas.microsoft.com/office/drawing/2014/main" id="{55E3A3E2-8348-467B-A88E-DE3B2C69DBE5}"/>
              </a:ext>
            </a:extLst>
          </p:cNvPr>
          <p:cNvSpPr>
            <a:spLocks xmlns:a="http://schemas.openxmlformats.org/drawingml/2006/main" noGrp="1"/>
          </p:cNvSpPr>
          <p:nvPr/>
        </p:nvSpPr>
        <p:spPr>
          <a:xfrm xmlns:a="http://schemas.openxmlformats.org/drawingml/2006/main">
            <a:off x="400050" y="6305550"/>
            <a:ext cx="11391900" cy="0"/>
          </a:xfrm>
          <a:prstGeom xmlns:a="http://schemas.openxmlformats.org/drawingml/2006/main" prst="line">
            <a:avLst/>
          </a:prstGeom>
          <a:noFill xmlns:a="http://schemas.openxmlformats.org/drawingml/2006/main"/>
          <a:ln xmlns:a="http://schemas.openxmlformats.org/drawingml/2006/main" w="9525">
            <a:solidFill>
              <a:srgbClr val="D3D9D5"/>
            </a:solidFill>
            <a:prstDash val="solid"/>
          </a:ln>
        </p:spPr>
      </p:sp>
      <p:sp>
        <p:nvSpPr>
          <p:cNvPr id="4" name="footer-author-23">
            <a:extLst xmlns:a="http://schemas.openxmlformats.org/drawingml/2006/main">
              <a:ext uri="{FF2B5EF4-FFF2-40B4-BE49-F238E27FC236}">
                <a16:creationId xmlns:a16="http://schemas.microsoft.com/office/drawing/2014/main" id="{8DE6F2FD-6D02-4B60-BEE1-A9425CEA7BA8}"/>
              </a:ext>
            </a:extLst>
          </p:cNvPr>
          <p:cNvSpPr>
            <a:spLocks xmlns:a="http://schemas.openxmlformats.org/drawingml/2006/main" noGrp="1"/>
          </p:cNvSpPr>
          <p:nvPr/>
        </p:nvSpPr>
        <p:spPr>
          <a:xfrm xmlns:a="http://schemas.openxmlformats.org/drawingml/2006/main">
            <a:off x="400050" y="6391275"/>
            <a:ext cx="809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一般社団法人国際審査員連盟　石原美惠子</a:t>
            </a:r>
          </a:p>
        </p:txBody>
      </p:sp>
      <p:sp>
        <p:nvSpPr>
          <p:cNvPr id="5" name="footer-number-23">
            <a:extLst xmlns:a="http://schemas.openxmlformats.org/drawingml/2006/main">
              <a:ext uri="{FF2B5EF4-FFF2-40B4-BE49-F238E27FC236}">
                <a16:creationId xmlns:a16="http://schemas.microsoft.com/office/drawing/2014/main" id="{7E96B65E-970B-4E05-8710-2F0BF63E3D12}"/>
              </a:ext>
            </a:extLst>
          </p:cNvPr>
          <p:cNvSpPr>
            <a:spLocks xmlns:a="http://schemas.openxmlformats.org/drawingml/2006/main" noGrp="1"/>
          </p:cNvSpPr>
          <p:nvPr/>
        </p:nvSpPr>
        <p:spPr>
          <a:xfrm xmlns:a="http://schemas.openxmlformats.org/drawingml/2006/main">
            <a:off x="11239500" y="6391275"/>
            <a:ext cx="5524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24</a:t>
            </a:r>
          </a:p>
        </p:txBody>
      </p:sp>
      <p:sp>
        <p:nvSpPr>
          <p:cNvPr id="6" name="s23-card-1-panel">
            <a:extLst xmlns:a="http://schemas.openxmlformats.org/drawingml/2006/main">
              <a:ext uri="{FF2B5EF4-FFF2-40B4-BE49-F238E27FC236}">
                <a16:creationId xmlns:a16="http://schemas.microsoft.com/office/drawing/2014/main" id="{9E60A8B6-2577-40B0-9F8D-1DF83EB23C1D}"/>
              </a:ext>
            </a:extLst>
          </p:cNvPr>
          <p:cNvSpPr>
            <a:spLocks xmlns:a="http://schemas.openxmlformats.org/drawingml/2006/main" noGrp="1"/>
          </p:cNvSpPr>
          <p:nvPr/>
        </p:nvSpPr>
        <p:spPr>
          <a:xfrm xmlns:a="http://schemas.openxmlformats.org/drawingml/2006/main">
            <a:off x="400050" y="1619250"/>
            <a:ext cx="3632200" cy="2857500"/>
          </a:xfrm>
          <a:prstGeom xmlns:a="http://schemas.openxmlformats.org/drawingml/2006/main" prst="roundRect">
            <a:avLst>
              <a:gd name="adj" fmla="val 5333"/>
            </a:avLst>
          </a:prstGeom>
          <a:solidFill xmlns:a="http://schemas.openxmlformats.org/drawingml/2006/main">
            <a:srgbClr val="F4F6F4"/>
          </a:solidFill>
          <a:ln xmlns:a="http://schemas.openxmlformats.org/drawingml/2006/main" w="11430">
            <a:solidFill>
              <a:srgbClr val="DDE2DE"/>
            </a:solidFill>
            <a:prstDash val="solid"/>
          </a:ln>
        </p:spPr>
      </p:sp>
      <p:sp>
        <p:nvSpPr>
          <p:cNvPr id="7" name="s23-card-1-accent">
            <a:extLst xmlns:a="http://schemas.openxmlformats.org/drawingml/2006/main">
              <a:ext uri="{FF2B5EF4-FFF2-40B4-BE49-F238E27FC236}">
                <a16:creationId xmlns:a16="http://schemas.microsoft.com/office/drawing/2014/main" id="{63F47C04-AF6A-4843-B8E2-D76659C65FCF}"/>
              </a:ext>
            </a:extLst>
          </p:cNvPr>
          <p:cNvSpPr>
            <a:spLocks xmlns:a="http://schemas.openxmlformats.org/drawingml/2006/main" noGrp="1"/>
          </p:cNvSpPr>
          <p:nvPr/>
        </p:nvSpPr>
        <p:spPr>
          <a:xfrm xmlns:a="http://schemas.openxmlformats.org/drawingml/2006/main">
            <a:off x="400050" y="1619250"/>
            <a:ext cx="76200" cy="2857500"/>
          </a:xfrm>
          <a:prstGeom xmlns:a="http://schemas.openxmlformats.org/drawingml/2006/main" prst="rect">
            <a:avLst/>
          </a:prstGeom>
          <a:solidFill xmlns:a="http://schemas.openxmlformats.org/drawingml/2006/main">
            <a:srgbClr val="1F5B45"/>
          </a:solidFill>
          <a:ln xmlns:a="http://schemas.openxmlformats.org/drawingml/2006/main" w="0">
            <a:solidFill>
              <a:srgbClr val="1F5B45"/>
            </a:solidFill>
            <a:prstDash val="solid"/>
          </a:ln>
        </p:spPr>
      </p:sp>
      <p:sp>
        <p:nvSpPr>
          <p:cNvPr id="8" name="s23-card-1-title">
            <a:extLst xmlns:a="http://schemas.openxmlformats.org/drawingml/2006/main">
              <a:ext uri="{FF2B5EF4-FFF2-40B4-BE49-F238E27FC236}">
                <a16:creationId xmlns:a16="http://schemas.microsoft.com/office/drawing/2014/main" id="{58A55345-DBE4-4E27-B39F-EF53A4EEE6CC}"/>
              </a:ext>
            </a:extLst>
          </p:cNvPr>
          <p:cNvSpPr>
            <a:spLocks xmlns:a="http://schemas.openxmlformats.org/drawingml/2006/main" noGrp="1"/>
          </p:cNvSpPr>
          <p:nvPr/>
        </p:nvSpPr>
        <p:spPr>
          <a:xfrm xmlns:a="http://schemas.openxmlformats.org/drawingml/2006/main">
            <a:off x="647700" y="1771650"/>
            <a:ext cx="31940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1F5B45"/>
                </a:solidFill>
                <a:latin typeface="Yu Gothic"/>
                <a:ea typeface="Yu Gothic"/>
                <a:cs typeface="Yu Gothic"/>
              </a:defRPr>
            </a:pPr>
            <a:r>
              <a:rPr sz="2025" b="1">
                <a:solidFill>
                  <a:srgbClr val="1F5B45"/>
                </a:solidFill>
                <a:latin typeface="Yu Gothic"/>
                <a:ea typeface="Yu Gothic"/>
                <a:cs typeface="Yu Gothic"/>
              </a:rPr>
              <a:t>倫理</a:t>
            </a:r>
          </a:p>
        </p:txBody>
      </p:sp>
      <p:sp>
        <p:nvSpPr>
          <p:cNvPr id="9" name="s23-card-1-body">
            <a:extLst xmlns:a="http://schemas.openxmlformats.org/drawingml/2006/main">
              <a:ext uri="{FF2B5EF4-FFF2-40B4-BE49-F238E27FC236}">
                <a16:creationId xmlns:a16="http://schemas.microsoft.com/office/drawing/2014/main" id="{C1FE2051-5845-4299-A314-882DB9D46DD6}"/>
              </a:ext>
            </a:extLst>
          </p:cNvPr>
          <p:cNvSpPr>
            <a:spLocks xmlns:a="http://schemas.openxmlformats.org/drawingml/2006/main" noGrp="1"/>
          </p:cNvSpPr>
          <p:nvPr/>
        </p:nvSpPr>
        <p:spPr>
          <a:xfrm xmlns:a="http://schemas.openxmlformats.org/drawingml/2006/main">
            <a:off x="647700" y="2286000"/>
            <a:ext cx="3194050" cy="2038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研究説明と同意</a:t>
            </a:r>
          </a:p>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個人情報の管理</a:t>
            </a:r>
          </a:p>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途中辞退の自由</a:t>
            </a:r>
          </a:p>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データ利用範囲の明示</a:t>
            </a:r>
          </a:p>
        </p:txBody>
      </p:sp>
      <p:sp>
        <p:nvSpPr>
          <p:cNvPr id="10" name="s23-card-2-panel">
            <a:extLst xmlns:a="http://schemas.openxmlformats.org/drawingml/2006/main">
              <a:ext uri="{FF2B5EF4-FFF2-40B4-BE49-F238E27FC236}">
                <a16:creationId xmlns:a16="http://schemas.microsoft.com/office/drawing/2014/main" id="{BDF2AE9A-F7E4-4CA4-9460-5CD327B1E1CB}"/>
              </a:ext>
            </a:extLst>
          </p:cNvPr>
          <p:cNvSpPr>
            <a:spLocks xmlns:a="http://schemas.openxmlformats.org/drawingml/2006/main" noGrp="1"/>
          </p:cNvSpPr>
          <p:nvPr/>
        </p:nvSpPr>
        <p:spPr>
          <a:xfrm xmlns:a="http://schemas.openxmlformats.org/drawingml/2006/main">
            <a:off x="4279900" y="1619250"/>
            <a:ext cx="3632200" cy="2857500"/>
          </a:xfrm>
          <a:prstGeom xmlns:a="http://schemas.openxmlformats.org/drawingml/2006/main" prst="roundRect">
            <a:avLst>
              <a:gd name="adj" fmla="val 5333"/>
            </a:avLst>
          </a:prstGeom>
          <a:solidFill xmlns:a="http://schemas.openxmlformats.org/drawingml/2006/main">
            <a:srgbClr val="EDF5F7"/>
          </a:solidFill>
          <a:ln xmlns:a="http://schemas.openxmlformats.org/drawingml/2006/main" w="11430">
            <a:solidFill>
              <a:srgbClr val="DDE2DE"/>
            </a:solidFill>
            <a:prstDash val="solid"/>
          </a:ln>
        </p:spPr>
      </p:sp>
      <p:sp>
        <p:nvSpPr>
          <p:cNvPr id="11" name="s23-card-2-accent">
            <a:extLst xmlns:a="http://schemas.openxmlformats.org/drawingml/2006/main">
              <a:ext uri="{FF2B5EF4-FFF2-40B4-BE49-F238E27FC236}">
                <a16:creationId xmlns:a16="http://schemas.microsoft.com/office/drawing/2014/main" id="{1FC6FC81-178F-479F-8C67-634559263EB9}"/>
              </a:ext>
            </a:extLst>
          </p:cNvPr>
          <p:cNvSpPr>
            <a:spLocks xmlns:a="http://schemas.openxmlformats.org/drawingml/2006/main" noGrp="1"/>
          </p:cNvSpPr>
          <p:nvPr/>
        </p:nvSpPr>
        <p:spPr>
          <a:xfrm xmlns:a="http://schemas.openxmlformats.org/drawingml/2006/main">
            <a:off x="4279900" y="1619250"/>
            <a:ext cx="76200" cy="2857500"/>
          </a:xfrm>
          <a:prstGeom xmlns:a="http://schemas.openxmlformats.org/drawingml/2006/main" prst="rect">
            <a:avLst/>
          </a:prstGeom>
          <a:solidFill xmlns:a="http://schemas.openxmlformats.org/drawingml/2006/main">
            <a:srgbClr val="4E8D99"/>
          </a:solidFill>
          <a:ln xmlns:a="http://schemas.openxmlformats.org/drawingml/2006/main" w="0">
            <a:solidFill>
              <a:srgbClr val="4E8D99"/>
            </a:solidFill>
            <a:prstDash val="solid"/>
          </a:ln>
        </p:spPr>
      </p:sp>
      <p:sp>
        <p:nvSpPr>
          <p:cNvPr id="12" name="s23-card-2-title">
            <a:extLst xmlns:a="http://schemas.openxmlformats.org/drawingml/2006/main">
              <a:ext uri="{FF2B5EF4-FFF2-40B4-BE49-F238E27FC236}">
                <a16:creationId xmlns:a16="http://schemas.microsoft.com/office/drawing/2014/main" id="{F26823AA-C7D2-414F-BBD8-A205189EED7A}"/>
              </a:ext>
            </a:extLst>
          </p:cNvPr>
          <p:cNvSpPr>
            <a:spLocks xmlns:a="http://schemas.openxmlformats.org/drawingml/2006/main" noGrp="1"/>
          </p:cNvSpPr>
          <p:nvPr/>
        </p:nvSpPr>
        <p:spPr>
          <a:xfrm xmlns:a="http://schemas.openxmlformats.org/drawingml/2006/main">
            <a:off x="4527550" y="1771650"/>
            <a:ext cx="31940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4E8D99"/>
                </a:solidFill>
                <a:latin typeface="Yu Gothic"/>
                <a:ea typeface="Yu Gothic"/>
                <a:cs typeface="Yu Gothic"/>
              </a:defRPr>
            </a:pPr>
            <a:r>
              <a:rPr sz="2025" b="1">
                <a:solidFill>
                  <a:srgbClr val="4E8D99"/>
                </a:solidFill>
                <a:latin typeface="Yu Gothic"/>
                <a:ea typeface="Yu Gothic"/>
                <a:cs typeface="Yu Gothic"/>
              </a:rPr>
              <a:t>安全</a:t>
            </a:r>
          </a:p>
        </p:txBody>
      </p:sp>
      <p:sp>
        <p:nvSpPr>
          <p:cNvPr id="13" name="s23-card-2-body">
            <a:extLst xmlns:a="http://schemas.openxmlformats.org/drawingml/2006/main">
              <a:ext uri="{FF2B5EF4-FFF2-40B4-BE49-F238E27FC236}">
                <a16:creationId xmlns:a16="http://schemas.microsoft.com/office/drawing/2014/main" id="{18901CC2-5B6D-4CFD-8AAD-C3D2151DFA70}"/>
              </a:ext>
            </a:extLst>
          </p:cNvPr>
          <p:cNvSpPr>
            <a:spLocks xmlns:a="http://schemas.openxmlformats.org/drawingml/2006/main" noGrp="1"/>
          </p:cNvSpPr>
          <p:nvPr/>
        </p:nvSpPr>
        <p:spPr>
          <a:xfrm xmlns:a="http://schemas.openxmlformats.org/drawingml/2006/main">
            <a:off x="4527550" y="2286000"/>
            <a:ext cx="3194050" cy="2038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体調確認</a:t>
            </a:r>
          </a:p>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温泉浴の禁忌確認</a:t>
            </a:r>
          </a:p>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脱水・転倒への配慮</a:t>
            </a:r>
          </a:p>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荒天時の中止基準</a:t>
            </a:r>
          </a:p>
        </p:txBody>
      </p:sp>
      <p:sp>
        <p:nvSpPr>
          <p:cNvPr id="14" name="s23-card-3-panel">
            <a:extLst xmlns:a="http://schemas.openxmlformats.org/drawingml/2006/main">
              <a:ext uri="{FF2B5EF4-FFF2-40B4-BE49-F238E27FC236}">
                <a16:creationId xmlns:a16="http://schemas.microsoft.com/office/drawing/2014/main" id="{FE405E66-72AB-4D97-A0DA-27A368F664CE}"/>
              </a:ext>
            </a:extLst>
          </p:cNvPr>
          <p:cNvSpPr>
            <a:spLocks xmlns:a="http://schemas.openxmlformats.org/drawingml/2006/main" noGrp="1"/>
          </p:cNvSpPr>
          <p:nvPr/>
        </p:nvSpPr>
        <p:spPr>
          <a:xfrm xmlns:a="http://schemas.openxmlformats.org/drawingml/2006/main">
            <a:off x="8159750" y="1619250"/>
            <a:ext cx="3632200" cy="2857500"/>
          </a:xfrm>
          <a:prstGeom xmlns:a="http://schemas.openxmlformats.org/drawingml/2006/main" prst="roundRect">
            <a:avLst>
              <a:gd name="adj" fmla="val 5333"/>
            </a:avLst>
          </a:prstGeom>
          <a:solidFill xmlns:a="http://schemas.openxmlformats.org/drawingml/2006/main">
            <a:srgbClr val="F7F1E8"/>
          </a:solidFill>
          <a:ln xmlns:a="http://schemas.openxmlformats.org/drawingml/2006/main" w="11430">
            <a:solidFill>
              <a:srgbClr val="DDE2DE"/>
            </a:solidFill>
            <a:prstDash val="solid"/>
          </a:ln>
        </p:spPr>
      </p:sp>
      <p:sp>
        <p:nvSpPr>
          <p:cNvPr id="15" name="s23-card-3-accent">
            <a:extLst xmlns:a="http://schemas.openxmlformats.org/drawingml/2006/main">
              <a:ext uri="{FF2B5EF4-FFF2-40B4-BE49-F238E27FC236}">
                <a16:creationId xmlns:a16="http://schemas.microsoft.com/office/drawing/2014/main" id="{F9CF6DB3-DF5C-4F7C-B2FD-5FFDA37961FE}"/>
              </a:ext>
            </a:extLst>
          </p:cNvPr>
          <p:cNvSpPr>
            <a:spLocks xmlns:a="http://schemas.openxmlformats.org/drawingml/2006/main" noGrp="1"/>
          </p:cNvSpPr>
          <p:nvPr/>
        </p:nvSpPr>
        <p:spPr>
          <a:xfrm xmlns:a="http://schemas.openxmlformats.org/drawingml/2006/main">
            <a:off x="8159750" y="1619250"/>
            <a:ext cx="76200" cy="2857500"/>
          </a:xfrm>
          <a:prstGeom xmlns:a="http://schemas.openxmlformats.org/drawingml/2006/main" prst="rect">
            <a:avLst/>
          </a:prstGeom>
          <a:solidFill xmlns:a="http://schemas.openxmlformats.org/drawingml/2006/main">
            <a:srgbClr val="A96C3D"/>
          </a:solidFill>
          <a:ln xmlns:a="http://schemas.openxmlformats.org/drawingml/2006/main" w="0">
            <a:solidFill>
              <a:srgbClr val="A96C3D"/>
            </a:solidFill>
            <a:prstDash val="solid"/>
          </a:ln>
        </p:spPr>
      </p:sp>
      <p:sp>
        <p:nvSpPr>
          <p:cNvPr id="16" name="s23-card-3-title">
            <a:extLst xmlns:a="http://schemas.openxmlformats.org/drawingml/2006/main">
              <a:ext uri="{FF2B5EF4-FFF2-40B4-BE49-F238E27FC236}">
                <a16:creationId xmlns:a16="http://schemas.microsoft.com/office/drawing/2014/main" id="{BB034F18-2A77-4E3D-8701-7C37C95A31DB}"/>
              </a:ext>
            </a:extLst>
          </p:cNvPr>
          <p:cNvSpPr>
            <a:spLocks xmlns:a="http://schemas.openxmlformats.org/drawingml/2006/main" noGrp="1"/>
          </p:cNvSpPr>
          <p:nvPr/>
        </p:nvSpPr>
        <p:spPr>
          <a:xfrm xmlns:a="http://schemas.openxmlformats.org/drawingml/2006/main">
            <a:off x="8407400" y="1771650"/>
            <a:ext cx="31940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A96C3D"/>
                </a:solidFill>
                <a:latin typeface="Yu Gothic"/>
                <a:ea typeface="Yu Gothic"/>
                <a:cs typeface="Yu Gothic"/>
              </a:defRPr>
            </a:pPr>
            <a:r>
              <a:rPr sz="2025" b="1">
                <a:solidFill>
                  <a:srgbClr val="A96C3D"/>
                </a:solidFill>
                <a:latin typeface="Yu Gothic"/>
                <a:ea typeface="Yu Gothic"/>
                <a:cs typeface="Yu Gothic"/>
              </a:rPr>
              <a:t>品質</a:t>
            </a:r>
          </a:p>
        </p:txBody>
      </p:sp>
      <p:sp>
        <p:nvSpPr>
          <p:cNvPr id="17" name="s23-card-3-body">
            <a:extLst xmlns:a="http://schemas.openxmlformats.org/drawingml/2006/main">
              <a:ext uri="{FF2B5EF4-FFF2-40B4-BE49-F238E27FC236}">
                <a16:creationId xmlns:a16="http://schemas.microsoft.com/office/drawing/2014/main" id="{D04EA67E-6D10-4DCE-BA69-F384A28BBEC2}"/>
              </a:ext>
            </a:extLst>
          </p:cNvPr>
          <p:cNvSpPr>
            <a:spLocks xmlns:a="http://schemas.openxmlformats.org/drawingml/2006/main" noGrp="1"/>
          </p:cNvSpPr>
          <p:nvPr/>
        </p:nvSpPr>
        <p:spPr>
          <a:xfrm xmlns:a="http://schemas.openxmlformats.org/drawingml/2006/main">
            <a:off x="8407400" y="2286000"/>
            <a:ext cx="3194050" cy="2038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手順書の使用</a:t>
            </a:r>
          </a:p>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同一測定尺度</a:t>
            </a:r>
          </a:p>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環境条件の記録</a:t>
            </a:r>
          </a:p>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欠測理由の保存</a:t>
            </a:r>
          </a:p>
        </p:txBody>
      </p:sp>
      <p:sp>
        <p:nvSpPr>
          <p:cNvPr id="18" name="s23-boundary-panel">
            <a:extLst xmlns:a="http://schemas.openxmlformats.org/drawingml/2006/main">
              <a:ext uri="{FF2B5EF4-FFF2-40B4-BE49-F238E27FC236}">
                <a16:creationId xmlns:a16="http://schemas.microsoft.com/office/drawing/2014/main" id="{2A34B4C7-FC5D-48ED-AE49-72B0E73AA61A}"/>
              </a:ext>
            </a:extLst>
          </p:cNvPr>
          <p:cNvSpPr>
            <a:spLocks xmlns:a="http://schemas.openxmlformats.org/drawingml/2006/main" noGrp="1"/>
          </p:cNvSpPr>
          <p:nvPr/>
        </p:nvSpPr>
        <p:spPr>
          <a:xfrm xmlns:a="http://schemas.openxmlformats.org/drawingml/2006/main">
            <a:off x="904875" y="4857750"/>
            <a:ext cx="10382250" cy="952500"/>
          </a:xfrm>
          <a:prstGeom xmlns:a="http://schemas.openxmlformats.org/drawingml/2006/main" prst="roundRect">
            <a:avLst>
              <a:gd name="adj" fmla="val 16000"/>
            </a:avLst>
          </a:prstGeom>
          <a:solidFill xmlns:a="http://schemas.openxmlformats.org/drawingml/2006/main">
            <a:srgbClr val="F7F3E7"/>
          </a:solidFill>
          <a:ln xmlns:a="http://schemas.openxmlformats.org/drawingml/2006/main" w="11430">
            <a:solidFill>
              <a:srgbClr val="DDE2DE"/>
            </a:solidFill>
            <a:prstDash val="solid"/>
          </a:ln>
        </p:spPr>
      </p:sp>
      <p:sp>
        <p:nvSpPr>
          <p:cNvPr id="19" name="s23-boundary-accent">
            <a:extLst xmlns:a="http://schemas.openxmlformats.org/drawingml/2006/main">
              <a:ext uri="{FF2B5EF4-FFF2-40B4-BE49-F238E27FC236}">
                <a16:creationId xmlns:a16="http://schemas.microsoft.com/office/drawing/2014/main" id="{55B4F55B-E585-40E3-8225-23CD5F7756D3}"/>
              </a:ext>
            </a:extLst>
          </p:cNvPr>
          <p:cNvSpPr>
            <a:spLocks xmlns:a="http://schemas.openxmlformats.org/drawingml/2006/main" noGrp="1"/>
          </p:cNvSpPr>
          <p:nvPr/>
        </p:nvSpPr>
        <p:spPr>
          <a:xfrm xmlns:a="http://schemas.openxmlformats.org/drawingml/2006/main">
            <a:off x="904875" y="4857750"/>
            <a:ext cx="76200" cy="952500"/>
          </a:xfrm>
          <a:prstGeom xmlns:a="http://schemas.openxmlformats.org/drawingml/2006/main" prst="rect">
            <a:avLst/>
          </a:prstGeom>
          <a:solidFill xmlns:a="http://schemas.openxmlformats.org/drawingml/2006/main">
            <a:srgbClr val="B48D30"/>
          </a:solidFill>
          <a:ln xmlns:a="http://schemas.openxmlformats.org/drawingml/2006/main" w="0">
            <a:solidFill>
              <a:srgbClr val="B48D30"/>
            </a:solidFill>
            <a:prstDash val="solid"/>
          </a:ln>
        </p:spPr>
      </p:sp>
      <p:sp>
        <p:nvSpPr>
          <p:cNvPr id="20" name="s23-boundary-title">
            <a:extLst xmlns:a="http://schemas.openxmlformats.org/drawingml/2006/main">
              <a:ext uri="{FF2B5EF4-FFF2-40B4-BE49-F238E27FC236}">
                <a16:creationId xmlns:a16="http://schemas.microsoft.com/office/drawing/2014/main" id="{69B74066-B590-4B0B-AF53-920DB997E0B3}"/>
              </a:ext>
            </a:extLst>
          </p:cNvPr>
          <p:cNvSpPr>
            <a:spLocks xmlns:a="http://schemas.openxmlformats.org/drawingml/2006/main" noGrp="1"/>
          </p:cNvSpPr>
          <p:nvPr/>
        </p:nvSpPr>
        <p:spPr>
          <a:xfrm xmlns:a="http://schemas.openxmlformats.org/drawingml/2006/main">
            <a:off x="1152525" y="5010150"/>
            <a:ext cx="99441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00" b="1">
                <a:solidFill>
                  <a:srgbClr val="B48D30"/>
                </a:solidFill>
                <a:latin typeface="Yu Gothic"/>
                <a:ea typeface="Yu Gothic"/>
                <a:cs typeface="Yu Gothic"/>
              </a:defRPr>
            </a:pPr>
            <a:r>
              <a:rPr sz="1800" b="1">
                <a:solidFill>
                  <a:srgbClr val="B48D30"/>
                </a:solidFill>
                <a:latin typeface="Yu Gothic"/>
                <a:ea typeface="Yu Gothic"/>
                <a:cs typeface="Yu Gothic"/>
              </a:rPr>
              <a:t>エビデンスの境界</a:t>
            </a:r>
          </a:p>
        </p:txBody>
      </p:sp>
      <p:sp>
        <p:nvSpPr>
          <p:cNvPr id="21" name="s23-boundary-body">
            <a:extLst xmlns:a="http://schemas.openxmlformats.org/drawingml/2006/main">
              <a:ext uri="{FF2B5EF4-FFF2-40B4-BE49-F238E27FC236}">
                <a16:creationId xmlns:a16="http://schemas.microsoft.com/office/drawing/2014/main" id="{BCA2C32D-A092-46E3-9375-4BC291111E53}"/>
              </a:ext>
            </a:extLst>
          </p:cNvPr>
          <p:cNvSpPr>
            <a:spLocks xmlns:a="http://schemas.openxmlformats.org/drawingml/2006/main" noGrp="1"/>
          </p:cNvSpPr>
          <p:nvPr/>
        </p:nvSpPr>
        <p:spPr>
          <a:xfrm xmlns:a="http://schemas.openxmlformats.org/drawingml/2006/main">
            <a:off x="1152525" y="5524500"/>
            <a:ext cx="99441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53030"/>
          </a:bodyPr>
          <a:lstStyle xmlns:a="http://schemas.openxmlformats.org/drawingml/2006/main"/>
          <a:p xmlns:a="http://schemas.openxmlformats.org/drawingml/2006/main">
            <a:pPr algn="l">
              <a:buNone/>
              <a:defRPr sz="1650" b="1">
                <a:solidFill>
                  <a:srgbClr val="18201C"/>
                </a:solidFill>
                <a:latin typeface="Yu Gothic"/>
                <a:ea typeface="Yu Gothic"/>
                <a:cs typeface="Yu Gothic"/>
              </a:defRPr>
            </a:pPr>
            <a:r>
              <a:rPr sz="1650" b="1">
                <a:solidFill>
                  <a:srgbClr val="18201C"/>
                </a:solidFill>
                <a:latin typeface="Yu Gothic"/>
                <a:ea typeface="Yu Gothic"/>
                <a:cs typeface="Yu Gothic"/>
              </a:rPr>
              <a:t>理論、既存研究、現場経験、今回の仮説、将来の探索項目を区別して記載する。</a:t>
            </a:r>
          </a:p>
        </p:txBody>
      </p:sp>
    </p:spTree>
    <p:extLst>
      <p:ext uri="{BB962C8B-B14F-4D97-AF65-F5344CB8AC3E}">
        <p14:creationId xmlns:p14="http://schemas.microsoft.com/office/powerpoint/2010/main" val="1222351207"/>
      </p:ext>
    </p:extLst>
  </p:cSld>
</p:sld>
</file>

<file path=ppt/slides/slide25.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31" name="eyebrow-24">
            <a:extLst xmlns:a="http://schemas.openxmlformats.org/drawingml/2006/main">
              <a:ext uri="{FF2B5EF4-FFF2-40B4-BE49-F238E27FC236}">
                <a16:creationId xmlns:a16="http://schemas.microsoft.com/office/drawing/2014/main" id="{994D4D3C-8DED-455A-ACFD-3DE5056CFF39}"/>
              </a:ext>
            </a:extLst>
          </p:cNvPr>
          <p:cNvSpPr>
            <a:spLocks xmlns:a="http://schemas.openxmlformats.org/drawingml/2006/main" noGrp="1"/>
          </p:cNvSpPr>
          <p:nvPr/>
        </p:nvSpPr>
        <p:spPr>
          <a:xfrm xmlns:a="http://schemas.openxmlformats.org/drawingml/2006/main">
            <a:off x="400050" y="238125"/>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275" b="1">
                <a:solidFill>
                  <a:srgbClr val="1F5B45"/>
                </a:solidFill>
                <a:latin typeface="Yu Gothic"/>
                <a:ea typeface="Yu Gothic"/>
                <a:cs typeface="Yu Gothic"/>
              </a:defRPr>
            </a:pPr>
            <a:r>
              <a:rPr sz="1275" b="1">
                <a:solidFill>
                  <a:srgbClr val="1F5B45"/>
                </a:solidFill>
                <a:latin typeface="Yu Gothic"/>
                <a:ea typeface="Yu Gothic"/>
                <a:cs typeface="Yu Gothic"/>
              </a:rPr>
              <a:t>森林浴を中核とする継続的未病ケア</a:t>
            </a:r>
          </a:p>
        </p:txBody>
      </p:sp>
      <p:sp>
        <p:nvSpPr>
          <p:cNvPr id="2" name="title-24">
            <a:extLst xmlns:a="http://schemas.openxmlformats.org/drawingml/2006/main">
              <a:ext uri="{FF2B5EF4-FFF2-40B4-BE49-F238E27FC236}">
                <a16:creationId xmlns:a16="http://schemas.microsoft.com/office/drawing/2014/main" id="{666644D9-59D9-4DD4-996C-9D8B3C368B0A}"/>
              </a:ext>
            </a:extLst>
          </p:cNvPr>
          <p:cNvSpPr>
            <a:spLocks xmlns:a="http://schemas.openxmlformats.org/drawingml/2006/main" noGrp="1"/>
          </p:cNvSpPr>
          <p:nvPr/>
        </p:nvSpPr>
        <p:spPr>
          <a:xfrm xmlns:a="http://schemas.openxmlformats.org/drawingml/2006/main">
            <a:off x="400050" y="514350"/>
            <a:ext cx="113919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3300" b="1">
                <a:solidFill>
                  <a:srgbClr val="18201C"/>
                </a:solidFill>
                <a:latin typeface="Yu Gothic"/>
                <a:ea typeface="Yu Gothic"/>
                <a:cs typeface="Yu Gothic"/>
              </a:defRPr>
            </a:pPr>
            <a:r>
              <a:rPr sz="3300" b="1">
                <a:solidFill>
                  <a:srgbClr val="18201C"/>
                </a:solidFill>
                <a:latin typeface="Yu Gothic"/>
                <a:ea typeface="Yu Gothic"/>
                <a:cs typeface="Yu Gothic"/>
              </a:rPr>
              <a:t>今後の展開と社会的応用</a:t>
            </a:r>
          </a:p>
        </p:txBody>
      </p:sp>
      <p:sp>
        <p:nvSpPr>
          <p:cNvPr id="3" name="footer-rule-24">
            <a:extLst xmlns:a="http://schemas.openxmlformats.org/drawingml/2006/main">
              <a:ext uri="{FF2B5EF4-FFF2-40B4-BE49-F238E27FC236}">
                <a16:creationId xmlns:a16="http://schemas.microsoft.com/office/drawing/2014/main" id="{2F33C210-C1C7-4607-9D8D-80788608B0E7}"/>
              </a:ext>
            </a:extLst>
          </p:cNvPr>
          <p:cNvSpPr>
            <a:spLocks xmlns:a="http://schemas.openxmlformats.org/drawingml/2006/main" noGrp="1"/>
          </p:cNvSpPr>
          <p:nvPr/>
        </p:nvSpPr>
        <p:spPr>
          <a:xfrm xmlns:a="http://schemas.openxmlformats.org/drawingml/2006/main">
            <a:off x="400050" y="6305550"/>
            <a:ext cx="11391900" cy="0"/>
          </a:xfrm>
          <a:prstGeom xmlns:a="http://schemas.openxmlformats.org/drawingml/2006/main" prst="line">
            <a:avLst/>
          </a:prstGeom>
          <a:noFill xmlns:a="http://schemas.openxmlformats.org/drawingml/2006/main"/>
          <a:ln xmlns:a="http://schemas.openxmlformats.org/drawingml/2006/main" w="9525">
            <a:solidFill>
              <a:srgbClr val="D3D9D5"/>
            </a:solidFill>
            <a:prstDash val="solid"/>
          </a:ln>
        </p:spPr>
      </p:sp>
      <p:sp>
        <p:nvSpPr>
          <p:cNvPr id="4" name="footer-author-24">
            <a:extLst xmlns:a="http://schemas.openxmlformats.org/drawingml/2006/main">
              <a:ext uri="{FF2B5EF4-FFF2-40B4-BE49-F238E27FC236}">
                <a16:creationId xmlns:a16="http://schemas.microsoft.com/office/drawing/2014/main" id="{C5FEA207-19D3-4792-981F-47E221FB9D3B}"/>
              </a:ext>
            </a:extLst>
          </p:cNvPr>
          <p:cNvSpPr>
            <a:spLocks xmlns:a="http://schemas.openxmlformats.org/drawingml/2006/main" noGrp="1"/>
          </p:cNvSpPr>
          <p:nvPr/>
        </p:nvSpPr>
        <p:spPr>
          <a:xfrm xmlns:a="http://schemas.openxmlformats.org/drawingml/2006/main">
            <a:off x="400050" y="6391275"/>
            <a:ext cx="809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一般社団法人国際審査員連盟　石原美惠子</a:t>
            </a:r>
          </a:p>
        </p:txBody>
      </p:sp>
      <p:sp>
        <p:nvSpPr>
          <p:cNvPr id="5" name="footer-number-24">
            <a:extLst xmlns:a="http://schemas.openxmlformats.org/drawingml/2006/main">
              <a:ext uri="{FF2B5EF4-FFF2-40B4-BE49-F238E27FC236}">
                <a16:creationId xmlns:a16="http://schemas.microsoft.com/office/drawing/2014/main" id="{3E636327-8A1C-4151-97C2-06E529C7B179}"/>
              </a:ext>
            </a:extLst>
          </p:cNvPr>
          <p:cNvSpPr>
            <a:spLocks xmlns:a="http://schemas.openxmlformats.org/drawingml/2006/main" noGrp="1"/>
          </p:cNvSpPr>
          <p:nvPr/>
        </p:nvSpPr>
        <p:spPr>
          <a:xfrm xmlns:a="http://schemas.openxmlformats.org/drawingml/2006/main">
            <a:off x="11239500" y="6391275"/>
            <a:ext cx="5524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25</a:t>
            </a:r>
          </a:p>
        </p:txBody>
      </p:sp>
      <p:sp>
        <p:nvSpPr>
          <p:cNvPr id="6" name="s24-app-0-panel">
            <a:extLst xmlns:a="http://schemas.openxmlformats.org/drawingml/2006/main">
              <a:ext uri="{FF2B5EF4-FFF2-40B4-BE49-F238E27FC236}">
                <a16:creationId xmlns:a16="http://schemas.microsoft.com/office/drawing/2014/main" id="{F4196590-5896-4DA0-AE88-729441D26EC0}"/>
              </a:ext>
            </a:extLst>
          </p:cNvPr>
          <p:cNvSpPr>
            <a:spLocks xmlns:a="http://schemas.openxmlformats.org/drawingml/2006/main" noGrp="1"/>
          </p:cNvSpPr>
          <p:nvPr/>
        </p:nvSpPr>
        <p:spPr>
          <a:xfrm xmlns:a="http://schemas.openxmlformats.org/drawingml/2006/main">
            <a:off x="619125" y="1571625"/>
            <a:ext cx="5238750" cy="1123950"/>
          </a:xfrm>
          <a:prstGeom xmlns:a="http://schemas.openxmlformats.org/drawingml/2006/main" prst="roundRect">
            <a:avLst>
              <a:gd name="adj" fmla="val 13559"/>
            </a:avLst>
          </a:prstGeom>
          <a:solidFill xmlns:a="http://schemas.openxmlformats.org/drawingml/2006/main">
            <a:srgbClr val="DDEBE3"/>
          </a:solidFill>
          <a:ln xmlns:a="http://schemas.openxmlformats.org/drawingml/2006/main" w="11430">
            <a:solidFill>
              <a:srgbClr val="DDE2DE"/>
            </a:solidFill>
            <a:prstDash val="solid"/>
          </a:ln>
        </p:spPr>
      </p:sp>
      <p:sp>
        <p:nvSpPr>
          <p:cNvPr id="7" name="s24-app-0-accent">
            <a:extLst xmlns:a="http://schemas.openxmlformats.org/drawingml/2006/main">
              <a:ext uri="{FF2B5EF4-FFF2-40B4-BE49-F238E27FC236}">
                <a16:creationId xmlns:a16="http://schemas.microsoft.com/office/drawing/2014/main" id="{4C9CFD82-8C45-4B31-8DF1-B5BD2EF00451}"/>
              </a:ext>
            </a:extLst>
          </p:cNvPr>
          <p:cNvSpPr>
            <a:spLocks xmlns:a="http://schemas.openxmlformats.org/drawingml/2006/main" noGrp="1"/>
          </p:cNvSpPr>
          <p:nvPr/>
        </p:nvSpPr>
        <p:spPr>
          <a:xfrm xmlns:a="http://schemas.openxmlformats.org/drawingml/2006/main">
            <a:off x="619125" y="1571625"/>
            <a:ext cx="76200" cy="1123950"/>
          </a:xfrm>
          <a:prstGeom xmlns:a="http://schemas.openxmlformats.org/drawingml/2006/main" prst="rect">
            <a:avLst/>
          </a:prstGeom>
          <a:solidFill xmlns:a="http://schemas.openxmlformats.org/drawingml/2006/main">
            <a:srgbClr val="1F5B45"/>
          </a:solidFill>
          <a:ln xmlns:a="http://schemas.openxmlformats.org/drawingml/2006/main" w="0">
            <a:solidFill>
              <a:srgbClr val="1F5B45"/>
            </a:solidFill>
            <a:prstDash val="solid"/>
          </a:ln>
        </p:spPr>
      </p:sp>
      <p:sp>
        <p:nvSpPr>
          <p:cNvPr id="8" name="s24-app-0-title">
            <a:extLst xmlns:a="http://schemas.openxmlformats.org/drawingml/2006/main">
              <a:ext uri="{FF2B5EF4-FFF2-40B4-BE49-F238E27FC236}">
                <a16:creationId xmlns:a16="http://schemas.microsoft.com/office/drawing/2014/main" id="{A6F40241-BC0F-4D24-8B42-E50D04E03B86}"/>
              </a:ext>
            </a:extLst>
          </p:cNvPr>
          <p:cNvSpPr>
            <a:spLocks xmlns:a="http://schemas.openxmlformats.org/drawingml/2006/main" noGrp="1"/>
          </p:cNvSpPr>
          <p:nvPr/>
        </p:nvSpPr>
        <p:spPr>
          <a:xfrm xmlns:a="http://schemas.openxmlformats.org/drawingml/2006/main">
            <a:off x="866775" y="1724025"/>
            <a:ext cx="4800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75" b="1">
                <a:solidFill>
                  <a:srgbClr val="1F5B45"/>
                </a:solidFill>
                <a:latin typeface="Yu Gothic"/>
                <a:ea typeface="Yu Gothic"/>
                <a:cs typeface="Yu Gothic"/>
              </a:defRPr>
            </a:pPr>
            <a:r>
              <a:rPr sz="1875" b="1">
                <a:solidFill>
                  <a:srgbClr val="1F5B45"/>
                </a:solidFill>
                <a:latin typeface="Yu Gothic"/>
                <a:ea typeface="Yu Gothic"/>
                <a:cs typeface="Yu Gothic"/>
              </a:rPr>
              <a:t>森林療法基地</a:t>
            </a:r>
          </a:p>
        </p:txBody>
      </p:sp>
      <p:sp>
        <p:nvSpPr>
          <p:cNvPr id="9" name="s24-app-0-body">
            <a:extLst xmlns:a="http://schemas.openxmlformats.org/drawingml/2006/main">
              <a:ext uri="{FF2B5EF4-FFF2-40B4-BE49-F238E27FC236}">
                <a16:creationId xmlns:a16="http://schemas.microsoft.com/office/drawing/2014/main" id="{C7D76310-38F7-4DED-AB1C-4C67DCB1217C}"/>
              </a:ext>
            </a:extLst>
          </p:cNvPr>
          <p:cNvSpPr>
            <a:spLocks xmlns:a="http://schemas.openxmlformats.org/drawingml/2006/main" noGrp="1"/>
          </p:cNvSpPr>
          <p:nvPr/>
        </p:nvSpPr>
        <p:spPr>
          <a:xfrm xmlns:a="http://schemas.openxmlformats.org/drawingml/2006/main">
            <a:off x="866775" y="2238375"/>
            <a:ext cx="48006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575" b="1">
                <a:solidFill>
                  <a:srgbClr val="18201C"/>
                </a:solidFill>
                <a:latin typeface="Yu Gothic"/>
                <a:ea typeface="Yu Gothic"/>
                <a:cs typeface="Yu Gothic"/>
              </a:defRPr>
            </a:pPr>
            <a:r>
              <a:rPr sz="1575" b="1">
                <a:solidFill>
                  <a:srgbClr val="18201C"/>
                </a:solidFill>
                <a:latin typeface="Yu Gothic"/>
                <a:ea typeface="Yu Gothic"/>
                <a:cs typeface="Yu Gothic"/>
              </a:rPr>
              <a:t>五感体験と回復記録を組み込む</a:t>
            </a:r>
          </a:p>
        </p:txBody>
      </p:sp>
      <p:sp>
        <p:nvSpPr>
          <p:cNvPr id="10" name="s24-app-1-panel">
            <a:extLst xmlns:a="http://schemas.openxmlformats.org/drawingml/2006/main">
              <a:ext uri="{FF2B5EF4-FFF2-40B4-BE49-F238E27FC236}">
                <a16:creationId xmlns:a16="http://schemas.microsoft.com/office/drawing/2014/main" id="{F36EE088-B6BB-4CD6-A27C-7009B99FFBAB}"/>
              </a:ext>
            </a:extLst>
          </p:cNvPr>
          <p:cNvSpPr>
            <a:spLocks xmlns:a="http://schemas.openxmlformats.org/drawingml/2006/main" noGrp="1"/>
          </p:cNvSpPr>
          <p:nvPr/>
        </p:nvSpPr>
        <p:spPr>
          <a:xfrm xmlns:a="http://schemas.openxmlformats.org/drawingml/2006/main">
            <a:off x="6334125" y="1571625"/>
            <a:ext cx="5238750" cy="1123950"/>
          </a:xfrm>
          <a:prstGeom xmlns:a="http://schemas.openxmlformats.org/drawingml/2006/main" prst="roundRect">
            <a:avLst>
              <a:gd name="adj" fmla="val 13559"/>
            </a:avLst>
          </a:prstGeom>
          <a:solidFill xmlns:a="http://schemas.openxmlformats.org/drawingml/2006/main">
            <a:srgbClr val="DDEBE3"/>
          </a:solidFill>
          <a:ln xmlns:a="http://schemas.openxmlformats.org/drawingml/2006/main" w="11430">
            <a:solidFill>
              <a:srgbClr val="DDE2DE"/>
            </a:solidFill>
            <a:prstDash val="solid"/>
          </a:ln>
        </p:spPr>
      </p:sp>
      <p:sp>
        <p:nvSpPr>
          <p:cNvPr id="11" name="s24-app-1-accent">
            <a:extLst xmlns:a="http://schemas.openxmlformats.org/drawingml/2006/main">
              <a:ext uri="{FF2B5EF4-FFF2-40B4-BE49-F238E27FC236}">
                <a16:creationId xmlns:a16="http://schemas.microsoft.com/office/drawing/2014/main" id="{B301DE26-6F61-4D43-B1B8-15071D002D81}"/>
              </a:ext>
            </a:extLst>
          </p:cNvPr>
          <p:cNvSpPr>
            <a:spLocks xmlns:a="http://schemas.openxmlformats.org/drawingml/2006/main" noGrp="1"/>
          </p:cNvSpPr>
          <p:nvPr/>
        </p:nvSpPr>
        <p:spPr>
          <a:xfrm xmlns:a="http://schemas.openxmlformats.org/drawingml/2006/main">
            <a:off x="6334125" y="1571625"/>
            <a:ext cx="76200" cy="1123950"/>
          </a:xfrm>
          <a:prstGeom xmlns:a="http://schemas.openxmlformats.org/drawingml/2006/main" prst="rect">
            <a:avLst/>
          </a:prstGeom>
          <a:solidFill xmlns:a="http://schemas.openxmlformats.org/drawingml/2006/main">
            <a:srgbClr val="4E8D99"/>
          </a:solidFill>
          <a:ln xmlns:a="http://schemas.openxmlformats.org/drawingml/2006/main" w="0">
            <a:solidFill>
              <a:srgbClr val="4E8D99"/>
            </a:solidFill>
            <a:prstDash val="solid"/>
          </a:ln>
        </p:spPr>
      </p:sp>
      <p:sp>
        <p:nvSpPr>
          <p:cNvPr id="12" name="s24-app-1-title">
            <a:extLst xmlns:a="http://schemas.openxmlformats.org/drawingml/2006/main">
              <a:ext uri="{FF2B5EF4-FFF2-40B4-BE49-F238E27FC236}">
                <a16:creationId xmlns:a16="http://schemas.microsoft.com/office/drawing/2014/main" id="{27BEB8F3-E574-459C-9B01-8C12F83A7F4E}"/>
              </a:ext>
            </a:extLst>
          </p:cNvPr>
          <p:cNvSpPr>
            <a:spLocks xmlns:a="http://schemas.openxmlformats.org/drawingml/2006/main" noGrp="1"/>
          </p:cNvSpPr>
          <p:nvPr/>
        </p:nvSpPr>
        <p:spPr>
          <a:xfrm xmlns:a="http://schemas.openxmlformats.org/drawingml/2006/main">
            <a:off x="6581775" y="1724025"/>
            <a:ext cx="4800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75" b="1">
                <a:solidFill>
                  <a:srgbClr val="4E8D99"/>
                </a:solidFill>
                <a:latin typeface="Yu Gothic"/>
                <a:ea typeface="Yu Gothic"/>
                <a:cs typeface="Yu Gothic"/>
              </a:defRPr>
            </a:pPr>
            <a:r>
              <a:rPr sz="1875" b="1">
                <a:solidFill>
                  <a:srgbClr val="4E8D99"/>
                </a:solidFill>
                <a:latin typeface="Yu Gothic"/>
                <a:ea typeface="Yu Gothic"/>
                <a:cs typeface="Yu Gothic"/>
              </a:rPr>
              <a:t>温泉地域</a:t>
            </a:r>
          </a:p>
        </p:txBody>
      </p:sp>
      <p:sp>
        <p:nvSpPr>
          <p:cNvPr id="13" name="s24-app-1-body">
            <a:extLst xmlns:a="http://schemas.openxmlformats.org/drawingml/2006/main">
              <a:ext uri="{FF2B5EF4-FFF2-40B4-BE49-F238E27FC236}">
                <a16:creationId xmlns:a16="http://schemas.microsoft.com/office/drawing/2014/main" id="{13864A3A-E708-4EF5-B160-D165A64E3081}"/>
              </a:ext>
            </a:extLst>
          </p:cNvPr>
          <p:cNvSpPr>
            <a:spLocks xmlns:a="http://schemas.openxmlformats.org/drawingml/2006/main" noGrp="1"/>
          </p:cNvSpPr>
          <p:nvPr/>
        </p:nvSpPr>
        <p:spPr>
          <a:xfrm xmlns:a="http://schemas.openxmlformats.org/drawingml/2006/main">
            <a:off x="6581775" y="2238375"/>
            <a:ext cx="48006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575" b="1">
                <a:solidFill>
                  <a:srgbClr val="18201C"/>
                </a:solidFill>
                <a:latin typeface="Yu Gothic"/>
                <a:ea typeface="Yu Gothic"/>
                <a:cs typeface="Yu Gothic"/>
              </a:defRPr>
            </a:pPr>
            <a:r>
              <a:rPr sz="1575" b="1">
                <a:solidFill>
                  <a:srgbClr val="18201C"/>
                </a:solidFill>
                <a:latin typeface="Yu Gothic"/>
                <a:ea typeface="Yu Gothic"/>
                <a:cs typeface="Yu Gothic"/>
              </a:rPr>
              <a:t>森林・入浴・宿泊を連続プログラム化</a:t>
            </a:r>
          </a:p>
        </p:txBody>
      </p:sp>
      <p:sp>
        <p:nvSpPr>
          <p:cNvPr id="14" name="s24-app-2-panel">
            <a:extLst xmlns:a="http://schemas.openxmlformats.org/drawingml/2006/main">
              <a:ext uri="{FF2B5EF4-FFF2-40B4-BE49-F238E27FC236}">
                <a16:creationId xmlns:a16="http://schemas.microsoft.com/office/drawing/2014/main" id="{F45C9E08-CDC1-43F9-AC14-8C03F58509AB}"/>
              </a:ext>
            </a:extLst>
          </p:cNvPr>
          <p:cNvSpPr>
            <a:spLocks xmlns:a="http://schemas.openxmlformats.org/drawingml/2006/main" noGrp="1"/>
          </p:cNvSpPr>
          <p:nvPr/>
        </p:nvSpPr>
        <p:spPr>
          <a:xfrm xmlns:a="http://schemas.openxmlformats.org/drawingml/2006/main">
            <a:off x="619125" y="2952750"/>
            <a:ext cx="5238750" cy="1123950"/>
          </a:xfrm>
          <a:prstGeom xmlns:a="http://schemas.openxmlformats.org/drawingml/2006/main" prst="roundRect">
            <a:avLst>
              <a:gd name="adj" fmla="val 13559"/>
            </a:avLst>
          </a:prstGeom>
          <a:solidFill xmlns:a="http://schemas.openxmlformats.org/drawingml/2006/main">
            <a:srgbClr val="EDF5F7"/>
          </a:solidFill>
          <a:ln xmlns:a="http://schemas.openxmlformats.org/drawingml/2006/main" w="11430">
            <a:solidFill>
              <a:srgbClr val="DDE2DE"/>
            </a:solidFill>
            <a:prstDash val="solid"/>
          </a:ln>
        </p:spPr>
      </p:sp>
      <p:sp>
        <p:nvSpPr>
          <p:cNvPr id="15" name="s24-app-2-accent">
            <a:extLst xmlns:a="http://schemas.openxmlformats.org/drawingml/2006/main">
              <a:ext uri="{FF2B5EF4-FFF2-40B4-BE49-F238E27FC236}">
                <a16:creationId xmlns:a16="http://schemas.microsoft.com/office/drawing/2014/main" id="{5A5946C0-3AF9-4C84-B9DA-821F595605AB}"/>
              </a:ext>
            </a:extLst>
          </p:cNvPr>
          <p:cNvSpPr>
            <a:spLocks xmlns:a="http://schemas.openxmlformats.org/drawingml/2006/main" noGrp="1"/>
          </p:cNvSpPr>
          <p:nvPr/>
        </p:nvSpPr>
        <p:spPr>
          <a:xfrm xmlns:a="http://schemas.openxmlformats.org/drawingml/2006/main">
            <a:off x="619125" y="2952750"/>
            <a:ext cx="76200" cy="1123950"/>
          </a:xfrm>
          <a:prstGeom xmlns:a="http://schemas.openxmlformats.org/drawingml/2006/main" prst="rect">
            <a:avLst/>
          </a:prstGeom>
          <a:solidFill xmlns:a="http://schemas.openxmlformats.org/drawingml/2006/main">
            <a:srgbClr val="1F5B45"/>
          </a:solidFill>
          <a:ln xmlns:a="http://schemas.openxmlformats.org/drawingml/2006/main" w="0">
            <a:solidFill>
              <a:srgbClr val="1F5B45"/>
            </a:solidFill>
            <a:prstDash val="solid"/>
          </a:ln>
        </p:spPr>
      </p:sp>
      <p:sp>
        <p:nvSpPr>
          <p:cNvPr id="16" name="s24-app-2-title">
            <a:extLst xmlns:a="http://schemas.openxmlformats.org/drawingml/2006/main">
              <a:ext uri="{FF2B5EF4-FFF2-40B4-BE49-F238E27FC236}">
                <a16:creationId xmlns:a16="http://schemas.microsoft.com/office/drawing/2014/main" id="{C6118B2D-4517-406A-94C2-AD2FB29D20E2}"/>
              </a:ext>
            </a:extLst>
          </p:cNvPr>
          <p:cNvSpPr>
            <a:spLocks xmlns:a="http://schemas.openxmlformats.org/drawingml/2006/main" noGrp="1"/>
          </p:cNvSpPr>
          <p:nvPr/>
        </p:nvSpPr>
        <p:spPr>
          <a:xfrm xmlns:a="http://schemas.openxmlformats.org/drawingml/2006/main">
            <a:off x="866775" y="3105150"/>
            <a:ext cx="4800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75" b="1">
                <a:solidFill>
                  <a:srgbClr val="1F5B45"/>
                </a:solidFill>
                <a:latin typeface="Yu Gothic"/>
                <a:ea typeface="Yu Gothic"/>
                <a:cs typeface="Yu Gothic"/>
              </a:defRPr>
            </a:pPr>
            <a:r>
              <a:rPr sz="1875" b="1">
                <a:solidFill>
                  <a:srgbClr val="1F5B45"/>
                </a:solidFill>
                <a:latin typeface="Yu Gothic"/>
                <a:ea typeface="Yu Gothic"/>
                <a:cs typeface="Yu Gothic"/>
              </a:rPr>
              <a:t>都市公園</a:t>
            </a:r>
          </a:p>
        </p:txBody>
      </p:sp>
      <p:sp>
        <p:nvSpPr>
          <p:cNvPr id="17" name="s24-app-2-body">
            <a:extLst xmlns:a="http://schemas.openxmlformats.org/drawingml/2006/main">
              <a:ext uri="{FF2B5EF4-FFF2-40B4-BE49-F238E27FC236}">
                <a16:creationId xmlns:a16="http://schemas.microsoft.com/office/drawing/2014/main" id="{03A67728-22B9-4CDD-8C89-8E45EEE5AD0D}"/>
              </a:ext>
            </a:extLst>
          </p:cNvPr>
          <p:cNvSpPr>
            <a:spLocks xmlns:a="http://schemas.openxmlformats.org/drawingml/2006/main" noGrp="1"/>
          </p:cNvSpPr>
          <p:nvPr/>
        </p:nvSpPr>
        <p:spPr>
          <a:xfrm xmlns:a="http://schemas.openxmlformats.org/drawingml/2006/main">
            <a:off x="866775" y="3619500"/>
            <a:ext cx="48006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575" b="1">
                <a:solidFill>
                  <a:srgbClr val="18201C"/>
                </a:solidFill>
                <a:latin typeface="Yu Gothic"/>
                <a:ea typeface="Yu Gothic"/>
                <a:cs typeface="Yu Gothic"/>
              </a:defRPr>
            </a:pPr>
            <a:r>
              <a:rPr sz="1575" b="1">
                <a:solidFill>
                  <a:srgbClr val="18201C"/>
                </a:solidFill>
                <a:latin typeface="Yu Gothic"/>
                <a:ea typeface="Yu Gothic"/>
                <a:cs typeface="Yu Gothic"/>
              </a:rPr>
              <a:t>日常的に続けられる自然接触</a:t>
            </a:r>
          </a:p>
        </p:txBody>
      </p:sp>
      <p:sp>
        <p:nvSpPr>
          <p:cNvPr id="18" name="s24-app-3-panel">
            <a:extLst xmlns:a="http://schemas.openxmlformats.org/drawingml/2006/main">
              <a:ext uri="{FF2B5EF4-FFF2-40B4-BE49-F238E27FC236}">
                <a16:creationId xmlns:a16="http://schemas.microsoft.com/office/drawing/2014/main" id="{89C0C16A-E02E-4DEA-BB30-81131CBDC266}"/>
              </a:ext>
            </a:extLst>
          </p:cNvPr>
          <p:cNvSpPr>
            <a:spLocks xmlns:a="http://schemas.openxmlformats.org/drawingml/2006/main" noGrp="1"/>
          </p:cNvSpPr>
          <p:nvPr/>
        </p:nvSpPr>
        <p:spPr>
          <a:xfrm xmlns:a="http://schemas.openxmlformats.org/drawingml/2006/main">
            <a:off x="6334125" y="2952750"/>
            <a:ext cx="5238750" cy="1123950"/>
          </a:xfrm>
          <a:prstGeom xmlns:a="http://schemas.openxmlformats.org/drawingml/2006/main" prst="roundRect">
            <a:avLst>
              <a:gd name="adj" fmla="val 13559"/>
            </a:avLst>
          </a:prstGeom>
          <a:solidFill xmlns:a="http://schemas.openxmlformats.org/drawingml/2006/main">
            <a:srgbClr val="EDF5F7"/>
          </a:solidFill>
          <a:ln xmlns:a="http://schemas.openxmlformats.org/drawingml/2006/main" w="11430">
            <a:solidFill>
              <a:srgbClr val="DDE2DE"/>
            </a:solidFill>
            <a:prstDash val="solid"/>
          </a:ln>
        </p:spPr>
      </p:sp>
      <p:sp>
        <p:nvSpPr>
          <p:cNvPr id="19" name="s24-app-3-accent">
            <a:extLst xmlns:a="http://schemas.openxmlformats.org/drawingml/2006/main">
              <a:ext uri="{FF2B5EF4-FFF2-40B4-BE49-F238E27FC236}">
                <a16:creationId xmlns:a16="http://schemas.microsoft.com/office/drawing/2014/main" id="{A3E3086D-E0BA-4014-986C-0FBC36B84946}"/>
              </a:ext>
            </a:extLst>
          </p:cNvPr>
          <p:cNvSpPr>
            <a:spLocks xmlns:a="http://schemas.openxmlformats.org/drawingml/2006/main" noGrp="1"/>
          </p:cNvSpPr>
          <p:nvPr/>
        </p:nvSpPr>
        <p:spPr>
          <a:xfrm xmlns:a="http://schemas.openxmlformats.org/drawingml/2006/main">
            <a:off x="6334125" y="2952750"/>
            <a:ext cx="76200" cy="1123950"/>
          </a:xfrm>
          <a:prstGeom xmlns:a="http://schemas.openxmlformats.org/drawingml/2006/main" prst="rect">
            <a:avLst/>
          </a:prstGeom>
          <a:solidFill xmlns:a="http://schemas.openxmlformats.org/drawingml/2006/main">
            <a:srgbClr val="4E8D99"/>
          </a:solidFill>
          <a:ln xmlns:a="http://schemas.openxmlformats.org/drawingml/2006/main" w="0">
            <a:solidFill>
              <a:srgbClr val="4E8D99"/>
            </a:solidFill>
            <a:prstDash val="solid"/>
          </a:ln>
        </p:spPr>
      </p:sp>
      <p:sp>
        <p:nvSpPr>
          <p:cNvPr id="20" name="s24-app-3-title">
            <a:extLst xmlns:a="http://schemas.openxmlformats.org/drawingml/2006/main">
              <a:ext uri="{FF2B5EF4-FFF2-40B4-BE49-F238E27FC236}">
                <a16:creationId xmlns:a16="http://schemas.microsoft.com/office/drawing/2014/main" id="{EA7BF11A-0A28-403B-8F78-63C472965722}"/>
              </a:ext>
            </a:extLst>
          </p:cNvPr>
          <p:cNvSpPr>
            <a:spLocks xmlns:a="http://schemas.openxmlformats.org/drawingml/2006/main" noGrp="1"/>
          </p:cNvSpPr>
          <p:nvPr/>
        </p:nvSpPr>
        <p:spPr>
          <a:xfrm xmlns:a="http://schemas.openxmlformats.org/drawingml/2006/main">
            <a:off x="6581775" y="3105150"/>
            <a:ext cx="4800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75" b="1">
                <a:solidFill>
                  <a:srgbClr val="4E8D99"/>
                </a:solidFill>
                <a:latin typeface="Yu Gothic"/>
                <a:ea typeface="Yu Gothic"/>
                <a:cs typeface="Yu Gothic"/>
              </a:defRPr>
            </a:pPr>
            <a:r>
              <a:rPr sz="1875" b="1">
                <a:solidFill>
                  <a:srgbClr val="4E8D99"/>
                </a:solidFill>
                <a:latin typeface="Yu Gothic"/>
                <a:ea typeface="Yu Gothic"/>
                <a:cs typeface="Yu Gothic"/>
              </a:rPr>
              <a:t>SPA施設</a:t>
            </a:r>
          </a:p>
        </p:txBody>
      </p:sp>
      <p:sp>
        <p:nvSpPr>
          <p:cNvPr id="21" name="s24-app-3-body">
            <a:extLst xmlns:a="http://schemas.openxmlformats.org/drawingml/2006/main">
              <a:ext uri="{FF2B5EF4-FFF2-40B4-BE49-F238E27FC236}">
                <a16:creationId xmlns:a16="http://schemas.microsoft.com/office/drawing/2014/main" id="{3907021E-E8CB-4724-8142-720BCDD1BD73}"/>
              </a:ext>
            </a:extLst>
          </p:cNvPr>
          <p:cNvSpPr>
            <a:spLocks xmlns:a="http://schemas.openxmlformats.org/drawingml/2006/main" noGrp="1"/>
          </p:cNvSpPr>
          <p:nvPr/>
        </p:nvSpPr>
        <p:spPr>
          <a:xfrm xmlns:a="http://schemas.openxmlformats.org/drawingml/2006/main">
            <a:off x="6581775" y="3619500"/>
            <a:ext cx="48006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575" b="1">
                <a:solidFill>
                  <a:srgbClr val="18201C"/>
                </a:solidFill>
                <a:latin typeface="Yu Gothic"/>
                <a:ea typeface="Yu Gothic"/>
                <a:cs typeface="Yu Gothic"/>
              </a:defRPr>
            </a:pPr>
            <a:r>
              <a:rPr sz="1575" b="1">
                <a:solidFill>
                  <a:srgbClr val="18201C"/>
                </a:solidFill>
                <a:latin typeface="Yu Gothic"/>
                <a:ea typeface="Yu Gothic"/>
                <a:cs typeface="Yu Gothic"/>
              </a:rPr>
              <a:t>施術後のセルフケア導線を設計</a:t>
            </a:r>
          </a:p>
        </p:txBody>
      </p:sp>
      <p:sp>
        <p:nvSpPr>
          <p:cNvPr id="22" name="s24-app-4-panel">
            <a:extLst xmlns:a="http://schemas.openxmlformats.org/drawingml/2006/main">
              <a:ext uri="{FF2B5EF4-FFF2-40B4-BE49-F238E27FC236}">
                <a16:creationId xmlns:a16="http://schemas.microsoft.com/office/drawing/2014/main" id="{3B4D9B7E-F862-4A00-AC8B-FEA36D4C22B2}"/>
              </a:ext>
            </a:extLst>
          </p:cNvPr>
          <p:cNvSpPr>
            <a:spLocks xmlns:a="http://schemas.openxmlformats.org/drawingml/2006/main" noGrp="1"/>
          </p:cNvSpPr>
          <p:nvPr/>
        </p:nvSpPr>
        <p:spPr>
          <a:xfrm xmlns:a="http://schemas.openxmlformats.org/drawingml/2006/main">
            <a:off x="619125" y="4333875"/>
            <a:ext cx="5238750" cy="1123950"/>
          </a:xfrm>
          <a:prstGeom xmlns:a="http://schemas.openxmlformats.org/drawingml/2006/main" prst="roundRect">
            <a:avLst>
              <a:gd name="adj" fmla="val 13559"/>
            </a:avLst>
          </a:prstGeom>
          <a:solidFill xmlns:a="http://schemas.openxmlformats.org/drawingml/2006/main">
            <a:srgbClr val="F7F1E8"/>
          </a:solidFill>
          <a:ln xmlns:a="http://schemas.openxmlformats.org/drawingml/2006/main" w="11430">
            <a:solidFill>
              <a:srgbClr val="DDE2DE"/>
            </a:solidFill>
            <a:prstDash val="solid"/>
          </a:ln>
        </p:spPr>
      </p:sp>
      <p:sp>
        <p:nvSpPr>
          <p:cNvPr id="23" name="s24-app-4-accent">
            <a:extLst xmlns:a="http://schemas.openxmlformats.org/drawingml/2006/main">
              <a:ext uri="{FF2B5EF4-FFF2-40B4-BE49-F238E27FC236}">
                <a16:creationId xmlns:a16="http://schemas.microsoft.com/office/drawing/2014/main" id="{9F901775-E6F2-4AA4-A21F-3B288CC67713}"/>
              </a:ext>
            </a:extLst>
          </p:cNvPr>
          <p:cNvSpPr>
            <a:spLocks xmlns:a="http://schemas.openxmlformats.org/drawingml/2006/main" noGrp="1"/>
          </p:cNvSpPr>
          <p:nvPr/>
        </p:nvSpPr>
        <p:spPr>
          <a:xfrm xmlns:a="http://schemas.openxmlformats.org/drawingml/2006/main">
            <a:off x="619125" y="4333875"/>
            <a:ext cx="76200" cy="1123950"/>
          </a:xfrm>
          <a:prstGeom xmlns:a="http://schemas.openxmlformats.org/drawingml/2006/main" prst="rect">
            <a:avLst/>
          </a:prstGeom>
          <a:solidFill xmlns:a="http://schemas.openxmlformats.org/drawingml/2006/main">
            <a:srgbClr val="1F5B45"/>
          </a:solidFill>
          <a:ln xmlns:a="http://schemas.openxmlformats.org/drawingml/2006/main" w="0">
            <a:solidFill>
              <a:srgbClr val="1F5B45"/>
            </a:solidFill>
            <a:prstDash val="solid"/>
          </a:ln>
        </p:spPr>
      </p:sp>
      <p:sp>
        <p:nvSpPr>
          <p:cNvPr id="24" name="s24-app-4-title">
            <a:extLst xmlns:a="http://schemas.openxmlformats.org/drawingml/2006/main">
              <a:ext uri="{FF2B5EF4-FFF2-40B4-BE49-F238E27FC236}">
                <a16:creationId xmlns:a16="http://schemas.microsoft.com/office/drawing/2014/main" id="{4C07F8D7-D7A9-4DAC-B016-3321008563CC}"/>
              </a:ext>
            </a:extLst>
          </p:cNvPr>
          <p:cNvSpPr>
            <a:spLocks xmlns:a="http://schemas.openxmlformats.org/drawingml/2006/main" noGrp="1"/>
          </p:cNvSpPr>
          <p:nvPr/>
        </p:nvSpPr>
        <p:spPr>
          <a:xfrm xmlns:a="http://schemas.openxmlformats.org/drawingml/2006/main">
            <a:off x="866775" y="4486275"/>
            <a:ext cx="4800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75" b="1">
                <a:solidFill>
                  <a:srgbClr val="1F5B45"/>
                </a:solidFill>
                <a:latin typeface="Yu Gothic"/>
                <a:ea typeface="Yu Gothic"/>
                <a:cs typeface="Yu Gothic"/>
              </a:defRPr>
            </a:pPr>
            <a:r>
              <a:rPr sz="1875" b="1">
                <a:solidFill>
                  <a:srgbClr val="1F5B45"/>
                </a:solidFill>
                <a:latin typeface="Yu Gothic"/>
                <a:ea typeface="Yu Gothic"/>
                <a:cs typeface="Yu Gothic"/>
              </a:rPr>
              <a:t>企業・地域</a:t>
            </a:r>
          </a:p>
        </p:txBody>
      </p:sp>
      <p:sp>
        <p:nvSpPr>
          <p:cNvPr id="25" name="s24-app-4-body">
            <a:extLst xmlns:a="http://schemas.openxmlformats.org/drawingml/2006/main">
              <a:ext uri="{FF2B5EF4-FFF2-40B4-BE49-F238E27FC236}">
                <a16:creationId xmlns:a16="http://schemas.microsoft.com/office/drawing/2014/main" id="{B11640B1-40FA-444D-AC47-DA7F145B6F9F}"/>
              </a:ext>
            </a:extLst>
          </p:cNvPr>
          <p:cNvSpPr>
            <a:spLocks xmlns:a="http://schemas.openxmlformats.org/drawingml/2006/main" noGrp="1"/>
          </p:cNvSpPr>
          <p:nvPr/>
        </p:nvSpPr>
        <p:spPr>
          <a:xfrm xmlns:a="http://schemas.openxmlformats.org/drawingml/2006/main">
            <a:off x="866775" y="5000625"/>
            <a:ext cx="48006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575" b="1">
                <a:solidFill>
                  <a:srgbClr val="18201C"/>
                </a:solidFill>
                <a:latin typeface="Yu Gothic"/>
                <a:ea typeface="Yu Gothic"/>
                <a:cs typeface="Yu Gothic"/>
              </a:defRPr>
            </a:pPr>
            <a:r>
              <a:rPr sz="1575" b="1">
                <a:solidFill>
                  <a:srgbClr val="18201C"/>
                </a:solidFill>
                <a:latin typeface="Yu Gothic"/>
                <a:ea typeface="Yu Gothic"/>
                <a:cs typeface="Yu Gothic"/>
              </a:rPr>
              <a:t>ストレスケアと健康教育へ応用</a:t>
            </a:r>
          </a:p>
        </p:txBody>
      </p:sp>
      <p:sp>
        <p:nvSpPr>
          <p:cNvPr id="26" name="s24-app-5-panel">
            <a:extLst xmlns:a="http://schemas.openxmlformats.org/drawingml/2006/main">
              <a:ext uri="{FF2B5EF4-FFF2-40B4-BE49-F238E27FC236}">
                <a16:creationId xmlns:a16="http://schemas.microsoft.com/office/drawing/2014/main" id="{B23524F7-B20E-4EB8-9267-5BF4F788CB28}"/>
              </a:ext>
            </a:extLst>
          </p:cNvPr>
          <p:cNvSpPr>
            <a:spLocks xmlns:a="http://schemas.openxmlformats.org/drawingml/2006/main" noGrp="1"/>
          </p:cNvSpPr>
          <p:nvPr/>
        </p:nvSpPr>
        <p:spPr>
          <a:xfrm xmlns:a="http://schemas.openxmlformats.org/drawingml/2006/main">
            <a:off x="6334125" y="4333875"/>
            <a:ext cx="5238750" cy="1123950"/>
          </a:xfrm>
          <a:prstGeom xmlns:a="http://schemas.openxmlformats.org/drawingml/2006/main" prst="roundRect">
            <a:avLst>
              <a:gd name="adj" fmla="val 13559"/>
            </a:avLst>
          </a:prstGeom>
          <a:solidFill xmlns:a="http://schemas.openxmlformats.org/drawingml/2006/main">
            <a:srgbClr val="F7F1E8"/>
          </a:solidFill>
          <a:ln xmlns:a="http://schemas.openxmlformats.org/drawingml/2006/main" w="11430">
            <a:solidFill>
              <a:srgbClr val="DDE2DE"/>
            </a:solidFill>
            <a:prstDash val="solid"/>
          </a:ln>
        </p:spPr>
      </p:sp>
      <p:sp>
        <p:nvSpPr>
          <p:cNvPr id="27" name="s24-app-5-accent">
            <a:extLst xmlns:a="http://schemas.openxmlformats.org/drawingml/2006/main">
              <a:ext uri="{FF2B5EF4-FFF2-40B4-BE49-F238E27FC236}">
                <a16:creationId xmlns:a16="http://schemas.microsoft.com/office/drawing/2014/main" id="{296AA9FD-3A7D-4C87-8015-42A165288402}"/>
              </a:ext>
            </a:extLst>
          </p:cNvPr>
          <p:cNvSpPr>
            <a:spLocks xmlns:a="http://schemas.openxmlformats.org/drawingml/2006/main" noGrp="1"/>
          </p:cNvSpPr>
          <p:nvPr/>
        </p:nvSpPr>
        <p:spPr>
          <a:xfrm xmlns:a="http://schemas.openxmlformats.org/drawingml/2006/main">
            <a:off x="6334125" y="4333875"/>
            <a:ext cx="76200" cy="1123950"/>
          </a:xfrm>
          <a:prstGeom xmlns:a="http://schemas.openxmlformats.org/drawingml/2006/main" prst="rect">
            <a:avLst/>
          </a:prstGeom>
          <a:solidFill xmlns:a="http://schemas.openxmlformats.org/drawingml/2006/main">
            <a:srgbClr val="4E8D99"/>
          </a:solidFill>
          <a:ln xmlns:a="http://schemas.openxmlformats.org/drawingml/2006/main" w="0">
            <a:solidFill>
              <a:srgbClr val="4E8D99"/>
            </a:solidFill>
            <a:prstDash val="solid"/>
          </a:ln>
        </p:spPr>
      </p:sp>
      <p:sp>
        <p:nvSpPr>
          <p:cNvPr id="28" name="s24-app-5-title">
            <a:extLst xmlns:a="http://schemas.openxmlformats.org/drawingml/2006/main">
              <a:ext uri="{FF2B5EF4-FFF2-40B4-BE49-F238E27FC236}">
                <a16:creationId xmlns:a16="http://schemas.microsoft.com/office/drawing/2014/main" id="{4BF86C99-5E03-4BBA-8D36-057F440F6107}"/>
              </a:ext>
            </a:extLst>
          </p:cNvPr>
          <p:cNvSpPr>
            <a:spLocks xmlns:a="http://schemas.openxmlformats.org/drawingml/2006/main" noGrp="1"/>
          </p:cNvSpPr>
          <p:nvPr/>
        </p:nvSpPr>
        <p:spPr>
          <a:xfrm xmlns:a="http://schemas.openxmlformats.org/drawingml/2006/main">
            <a:off x="6581775" y="4486275"/>
            <a:ext cx="4800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75" b="1">
                <a:solidFill>
                  <a:srgbClr val="4E8D99"/>
                </a:solidFill>
                <a:latin typeface="Yu Gothic"/>
                <a:ea typeface="Yu Gothic"/>
                <a:cs typeface="Yu Gothic"/>
              </a:defRPr>
            </a:pPr>
            <a:r>
              <a:rPr sz="1875" b="1">
                <a:solidFill>
                  <a:srgbClr val="4E8D99"/>
                </a:solidFill>
                <a:latin typeface="Yu Gothic"/>
                <a:ea typeface="Yu Gothic"/>
                <a:cs typeface="Yu Gothic"/>
              </a:rPr>
              <a:t>長期研究</a:t>
            </a:r>
          </a:p>
        </p:txBody>
      </p:sp>
      <p:sp>
        <p:nvSpPr>
          <p:cNvPr id="29" name="s24-app-5-body">
            <a:extLst xmlns:a="http://schemas.openxmlformats.org/drawingml/2006/main">
              <a:ext uri="{FF2B5EF4-FFF2-40B4-BE49-F238E27FC236}">
                <a16:creationId xmlns:a16="http://schemas.microsoft.com/office/drawing/2014/main" id="{5B12C165-872E-42C2-A020-5858786A92BA}"/>
              </a:ext>
            </a:extLst>
          </p:cNvPr>
          <p:cNvSpPr>
            <a:spLocks xmlns:a="http://schemas.openxmlformats.org/drawingml/2006/main" noGrp="1"/>
          </p:cNvSpPr>
          <p:nvPr/>
        </p:nvSpPr>
        <p:spPr>
          <a:xfrm xmlns:a="http://schemas.openxmlformats.org/drawingml/2006/main">
            <a:off x="6581775" y="5000625"/>
            <a:ext cx="48006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575" b="1">
                <a:solidFill>
                  <a:srgbClr val="18201C"/>
                </a:solidFill>
                <a:latin typeface="Yu Gothic"/>
                <a:ea typeface="Yu Gothic"/>
                <a:cs typeface="Yu Gothic"/>
              </a:defRPr>
            </a:pPr>
            <a:r>
              <a:rPr sz="1575" b="1">
                <a:solidFill>
                  <a:srgbClr val="18201C"/>
                </a:solidFill>
                <a:latin typeface="Yu Gothic"/>
                <a:ea typeface="Yu Gothic"/>
                <a:cs typeface="Yu Gothic"/>
              </a:rPr>
              <a:t>HRV・コルチゾール・免疫・端粒を段階的に追加</a:t>
            </a:r>
          </a:p>
        </p:txBody>
      </p:sp>
      <p:sp>
        <p:nvSpPr>
          <p:cNvPr id="30" name="s24-step">
            <a:extLst xmlns:a="http://schemas.openxmlformats.org/drawingml/2006/main">
              <a:ext uri="{FF2B5EF4-FFF2-40B4-BE49-F238E27FC236}">
                <a16:creationId xmlns:a16="http://schemas.microsoft.com/office/drawing/2014/main" id="{8E84599A-45D1-40C9-86CA-8A27622E85D6}"/>
              </a:ext>
            </a:extLst>
          </p:cNvPr>
          <p:cNvSpPr>
            <a:spLocks xmlns:a="http://schemas.openxmlformats.org/drawingml/2006/main" noGrp="1"/>
          </p:cNvSpPr>
          <p:nvPr/>
        </p:nvSpPr>
        <p:spPr>
          <a:xfrm xmlns:a="http://schemas.openxmlformats.org/drawingml/2006/main">
            <a:off x="1143000" y="5619750"/>
            <a:ext cx="9906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800" b="1">
                <a:solidFill>
                  <a:srgbClr val="1F5B45"/>
                </a:solidFill>
                <a:latin typeface="Yu Gothic"/>
                <a:ea typeface="Yu Gothic"/>
                <a:cs typeface="Yu Gothic"/>
              </a:defRPr>
            </a:pPr>
            <a:r>
              <a:rPr sz="1800" b="1">
                <a:solidFill>
                  <a:srgbClr val="1F5B45"/>
                </a:solidFill>
                <a:latin typeface="Yu Gothic"/>
                <a:ea typeface="Yu Gothic"/>
                <a:cs typeface="Yu Gothic"/>
              </a:rPr>
              <a:t>段階的発展：実行可能性 → 小規模比較 → 対象者拡大 → 生理指標追加 → 地域実装</a:t>
            </a:r>
          </a:p>
        </p:txBody>
      </p:sp>
    </p:spTree>
    <p:extLst>
      <p:ext uri="{BB962C8B-B14F-4D97-AF65-F5344CB8AC3E}">
        <p14:creationId xmlns:p14="http://schemas.microsoft.com/office/powerpoint/2010/main" val="832851308"/>
      </p:ext>
    </p:extLst>
  </p:cSld>
</p:sld>
</file>

<file path=ppt/slides/slide26.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3" name="eyebrow-25">
            <a:extLst xmlns:a="http://schemas.openxmlformats.org/drawingml/2006/main">
              <a:ext uri="{FF2B5EF4-FFF2-40B4-BE49-F238E27FC236}">
                <a16:creationId xmlns:a16="http://schemas.microsoft.com/office/drawing/2014/main" id="{C435B737-4A04-4AA1-974E-85A3DE852192}"/>
              </a:ext>
            </a:extLst>
          </p:cNvPr>
          <p:cNvSpPr>
            <a:spLocks xmlns:a="http://schemas.openxmlformats.org/drawingml/2006/main" noGrp="1"/>
          </p:cNvSpPr>
          <p:nvPr/>
        </p:nvSpPr>
        <p:spPr>
          <a:xfrm xmlns:a="http://schemas.openxmlformats.org/drawingml/2006/main">
            <a:off x="400050" y="238125"/>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275" b="1">
                <a:solidFill>
                  <a:srgbClr val="1F5B45"/>
                </a:solidFill>
                <a:latin typeface="Yu Gothic"/>
                <a:ea typeface="Yu Gothic"/>
                <a:cs typeface="Yu Gothic"/>
              </a:defRPr>
            </a:pPr>
            <a:r>
              <a:rPr sz="1275" b="1">
                <a:solidFill>
                  <a:srgbClr val="1F5B45"/>
                </a:solidFill>
                <a:latin typeface="Yu Gothic"/>
                <a:ea typeface="Yu Gothic"/>
                <a:cs typeface="Yu Gothic"/>
              </a:rPr>
              <a:t>森林浴を中核とする継続的未病ケア</a:t>
            </a:r>
          </a:p>
        </p:txBody>
      </p:sp>
      <p:sp>
        <p:nvSpPr>
          <p:cNvPr id="2" name="title-25">
            <a:extLst xmlns:a="http://schemas.openxmlformats.org/drawingml/2006/main">
              <a:ext uri="{FF2B5EF4-FFF2-40B4-BE49-F238E27FC236}">
                <a16:creationId xmlns:a16="http://schemas.microsoft.com/office/drawing/2014/main" id="{1D902B0B-80D2-4684-B86E-1A5F3F1EF2B3}"/>
              </a:ext>
            </a:extLst>
          </p:cNvPr>
          <p:cNvSpPr>
            <a:spLocks xmlns:a="http://schemas.openxmlformats.org/drawingml/2006/main" noGrp="1"/>
          </p:cNvSpPr>
          <p:nvPr/>
        </p:nvSpPr>
        <p:spPr>
          <a:xfrm xmlns:a="http://schemas.openxmlformats.org/drawingml/2006/main">
            <a:off x="400050" y="514350"/>
            <a:ext cx="113919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3300" b="1">
                <a:solidFill>
                  <a:srgbClr val="18201C"/>
                </a:solidFill>
                <a:latin typeface="Yu Gothic"/>
                <a:ea typeface="Yu Gothic"/>
                <a:cs typeface="Yu Gothic"/>
              </a:defRPr>
            </a:pPr>
            <a:r>
              <a:rPr sz="3300" b="1">
                <a:solidFill>
                  <a:srgbClr val="18201C"/>
                </a:solidFill>
                <a:latin typeface="Yu Gothic"/>
                <a:ea typeface="Yu Gothic"/>
                <a:cs typeface="Yu Gothic"/>
              </a:rPr>
              <a:t>アジアとヨーロッパへ広げる共同研究</a:t>
            </a:r>
          </a:p>
        </p:txBody>
      </p:sp>
      <p:sp>
        <p:nvSpPr>
          <p:cNvPr id="3" name="footer-rule-25">
            <a:extLst xmlns:a="http://schemas.openxmlformats.org/drawingml/2006/main">
              <a:ext uri="{FF2B5EF4-FFF2-40B4-BE49-F238E27FC236}">
                <a16:creationId xmlns:a16="http://schemas.microsoft.com/office/drawing/2014/main" id="{669F86BB-648F-40F6-ADB8-6FAF8CB7797B}"/>
              </a:ext>
            </a:extLst>
          </p:cNvPr>
          <p:cNvSpPr>
            <a:spLocks xmlns:a="http://schemas.openxmlformats.org/drawingml/2006/main" noGrp="1"/>
          </p:cNvSpPr>
          <p:nvPr/>
        </p:nvSpPr>
        <p:spPr>
          <a:xfrm xmlns:a="http://schemas.openxmlformats.org/drawingml/2006/main">
            <a:off x="400050" y="6305550"/>
            <a:ext cx="11391900" cy="0"/>
          </a:xfrm>
          <a:prstGeom xmlns:a="http://schemas.openxmlformats.org/drawingml/2006/main" prst="line">
            <a:avLst/>
          </a:prstGeom>
          <a:noFill xmlns:a="http://schemas.openxmlformats.org/drawingml/2006/main"/>
          <a:ln xmlns:a="http://schemas.openxmlformats.org/drawingml/2006/main" w="9525">
            <a:solidFill>
              <a:srgbClr val="D3D9D5"/>
            </a:solidFill>
            <a:prstDash val="solid"/>
          </a:ln>
        </p:spPr>
      </p:sp>
      <p:sp>
        <p:nvSpPr>
          <p:cNvPr id="4" name="footer-author-25">
            <a:extLst xmlns:a="http://schemas.openxmlformats.org/drawingml/2006/main">
              <a:ext uri="{FF2B5EF4-FFF2-40B4-BE49-F238E27FC236}">
                <a16:creationId xmlns:a16="http://schemas.microsoft.com/office/drawing/2014/main" id="{3834E8FC-CD4B-4C3F-BA29-DBB3CD17C0B1}"/>
              </a:ext>
            </a:extLst>
          </p:cNvPr>
          <p:cNvSpPr>
            <a:spLocks xmlns:a="http://schemas.openxmlformats.org/drawingml/2006/main" noGrp="1"/>
          </p:cNvSpPr>
          <p:nvPr/>
        </p:nvSpPr>
        <p:spPr>
          <a:xfrm xmlns:a="http://schemas.openxmlformats.org/drawingml/2006/main">
            <a:off x="400050" y="6391275"/>
            <a:ext cx="809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一般社団法人国際審査員連盟　石原美惠子</a:t>
            </a:r>
          </a:p>
        </p:txBody>
      </p:sp>
      <p:sp>
        <p:nvSpPr>
          <p:cNvPr id="5" name="footer-number-25">
            <a:extLst xmlns:a="http://schemas.openxmlformats.org/drawingml/2006/main">
              <a:ext uri="{FF2B5EF4-FFF2-40B4-BE49-F238E27FC236}">
                <a16:creationId xmlns:a16="http://schemas.microsoft.com/office/drawing/2014/main" id="{673DE04E-7D4B-48E3-B2CF-A2DAB2E62C6A}"/>
              </a:ext>
            </a:extLst>
          </p:cNvPr>
          <p:cNvSpPr>
            <a:spLocks xmlns:a="http://schemas.openxmlformats.org/drawingml/2006/main" noGrp="1"/>
          </p:cNvSpPr>
          <p:nvPr/>
        </p:nvSpPr>
        <p:spPr>
          <a:xfrm xmlns:a="http://schemas.openxmlformats.org/drawingml/2006/main">
            <a:off x="11239500" y="6391275"/>
            <a:ext cx="5524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26</a:t>
            </a:r>
          </a:p>
        </p:txBody>
      </p:sp>
      <p:sp>
        <p:nvSpPr>
          <p:cNvPr id="6" name="s25-shared-panel">
            <a:extLst xmlns:a="http://schemas.openxmlformats.org/drawingml/2006/main">
              <a:ext uri="{FF2B5EF4-FFF2-40B4-BE49-F238E27FC236}">
                <a16:creationId xmlns:a16="http://schemas.microsoft.com/office/drawing/2014/main" id="{34DA4D49-C44A-4CEB-9A46-65C0AAE1C9F8}"/>
              </a:ext>
            </a:extLst>
          </p:cNvPr>
          <p:cNvSpPr>
            <a:spLocks xmlns:a="http://schemas.openxmlformats.org/drawingml/2006/main" noGrp="1"/>
          </p:cNvSpPr>
          <p:nvPr/>
        </p:nvSpPr>
        <p:spPr>
          <a:xfrm xmlns:a="http://schemas.openxmlformats.org/drawingml/2006/main">
            <a:off x="619125" y="1476375"/>
            <a:ext cx="10953750" cy="1000125"/>
          </a:xfrm>
          <a:prstGeom xmlns:a="http://schemas.openxmlformats.org/drawingml/2006/main" prst="roundRect">
            <a:avLst>
              <a:gd name="adj" fmla="val 15238"/>
            </a:avLst>
          </a:prstGeom>
          <a:solidFill xmlns:a="http://schemas.openxmlformats.org/drawingml/2006/main">
            <a:srgbClr val="F4F6F4"/>
          </a:solidFill>
          <a:ln xmlns:a="http://schemas.openxmlformats.org/drawingml/2006/main" w="11430">
            <a:solidFill>
              <a:srgbClr val="DDE2DE"/>
            </a:solidFill>
            <a:prstDash val="solid"/>
          </a:ln>
        </p:spPr>
      </p:sp>
      <p:sp>
        <p:nvSpPr>
          <p:cNvPr id="7" name="s25-shared-accent">
            <a:extLst xmlns:a="http://schemas.openxmlformats.org/drawingml/2006/main">
              <a:ext uri="{FF2B5EF4-FFF2-40B4-BE49-F238E27FC236}">
                <a16:creationId xmlns:a16="http://schemas.microsoft.com/office/drawing/2014/main" id="{E8C85F07-CF4C-464A-9FC2-613FFEDF9068}"/>
              </a:ext>
            </a:extLst>
          </p:cNvPr>
          <p:cNvSpPr>
            <a:spLocks xmlns:a="http://schemas.openxmlformats.org/drawingml/2006/main" noGrp="1"/>
          </p:cNvSpPr>
          <p:nvPr/>
        </p:nvSpPr>
        <p:spPr>
          <a:xfrm xmlns:a="http://schemas.openxmlformats.org/drawingml/2006/main">
            <a:off x="619125" y="1476375"/>
            <a:ext cx="76200" cy="1000125"/>
          </a:xfrm>
          <a:prstGeom xmlns:a="http://schemas.openxmlformats.org/drawingml/2006/main" prst="rect">
            <a:avLst/>
          </a:prstGeom>
          <a:solidFill xmlns:a="http://schemas.openxmlformats.org/drawingml/2006/main">
            <a:srgbClr val="1F5B45"/>
          </a:solidFill>
          <a:ln xmlns:a="http://schemas.openxmlformats.org/drawingml/2006/main" w="0">
            <a:solidFill>
              <a:srgbClr val="1F5B45"/>
            </a:solidFill>
            <a:prstDash val="solid"/>
          </a:ln>
        </p:spPr>
      </p:sp>
      <p:sp>
        <p:nvSpPr>
          <p:cNvPr id="8" name="s25-shared-title">
            <a:extLst xmlns:a="http://schemas.openxmlformats.org/drawingml/2006/main">
              <a:ext uri="{FF2B5EF4-FFF2-40B4-BE49-F238E27FC236}">
                <a16:creationId xmlns:a16="http://schemas.microsoft.com/office/drawing/2014/main" id="{8630A6F0-8DF5-44AE-A660-1DBC2167D2E9}"/>
              </a:ext>
            </a:extLst>
          </p:cNvPr>
          <p:cNvSpPr>
            <a:spLocks xmlns:a="http://schemas.openxmlformats.org/drawingml/2006/main" noGrp="1"/>
          </p:cNvSpPr>
          <p:nvPr/>
        </p:nvSpPr>
        <p:spPr>
          <a:xfrm xmlns:a="http://schemas.openxmlformats.org/drawingml/2006/main">
            <a:off x="866775" y="1628775"/>
            <a:ext cx="10515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950" b="1">
                <a:solidFill>
                  <a:srgbClr val="1F5B45"/>
                </a:solidFill>
                <a:latin typeface="Yu Gothic"/>
                <a:ea typeface="Yu Gothic"/>
                <a:cs typeface="Yu Gothic"/>
              </a:defRPr>
            </a:pPr>
            <a:r>
              <a:rPr sz="1950" b="1">
                <a:solidFill>
                  <a:srgbClr val="1F5B45"/>
                </a:solidFill>
                <a:latin typeface="Yu Gothic"/>
                <a:ea typeface="Yu Gothic"/>
                <a:cs typeface="Yu Gothic"/>
              </a:rPr>
              <a:t>共通プロトコル</a:t>
            </a:r>
          </a:p>
        </p:txBody>
      </p:sp>
      <p:sp>
        <p:nvSpPr>
          <p:cNvPr id="9" name="s25-shared-body">
            <a:extLst xmlns:a="http://schemas.openxmlformats.org/drawingml/2006/main">
              <a:ext uri="{FF2B5EF4-FFF2-40B4-BE49-F238E27FC236}">
                <a16:creationId xmlns:a16="http://schemas.microsoft.com/office/drawing/2014/main" id="{07B54083-756F-4FC3-8396-0CCE6F0E15C9}"/>
              </a:ext>
            </a:extLst>
          </p:cNvPr>
          <p:cNvSpPr>
            <a:spLocks xmlns:a="http://schemas.openxmlformats.org/drawingml/2006/main" noGrp="1"/>
          </p:cNvSpPr>
          <p:nvPr/>
        </p:nvSpPr>
        <p:spPr>
          <a:xfrm xmlns:a="http://schemas.openxmlformats.org/drawingml/2006/main">
            <a:off x="866775" y="2143125"/>
            <a:ext cx="10515600" cy="1809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68841"/>
          </a:bodyPr>
          <a:lstStyle xmlns:a="http://schemas.openxmlformats.org/drawingml/2006/main"/>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同一のSPA手順、A→B→Cの実施順序、評価時点、主要評価項目を共有し、各地域で同じ形のデータを蓄積する。</a:t>
            </a:r>
          </a:p>
        </p:txBody>
      </p:sp>
      <p:sp>
        <p:nvSpPr>
          <p:cNvPr id="10" name="s25-card-1-panel">
            <a:extLst xmlns:a="http://schemas.openxmlformats.org/drawingml/2006/main">
              <a:ext uri="{FF2B5EF4-FFF2-40B4-BE49-F238E27FC236}">
                <a16:creationId xmlns:a16="http://schemas.microsoft.com/office/drawing/2014/main" id="{4F53B898-33AA-48FD-BA1A-35861BA47BD5}"/>
              </a:ext>
            </a:extLst>
          </p:cNvPr>
          <p:cNvSpPr>
            <a:spLocks xmlns:a="http://schemas.openxmlformats.org/drawingml/2006/main" noGrp="1"/>
          </p:cNvSpPr>
          <p:nvPr/>
        </p:nvSpPr>
        <p:spPr>
          <a:xfrm xmlns:a="http://schemas.openxmlformats.org/drawingml/2006/main">
            <a:off x="400050" y="2809875"/>
            <a:ext cx="3632200" cy="2333625"/>
          </a:xfrm>
          <a:prstGeom xmlns:a="http://schemas.openxmlformats.org/drawingml/2006/main" prst="roundRect">
            <a:avLst>
              <a:gd name="adj" fmla="val 6531"/>
            </a:avLst>
          </a:prstGeom>
          <a:solidFill xmlns:a="http://schemas.openxmlformats.org/drawingml/2006/main">
            <a:srgbClr val="DDEBE3"/>
          </a:solidFill>
          <a:ln xmlns:a="http://schemas.openxmlformats.org/drawingml/2006/main" w="11430">
            <a:solidFill>
              <a:srgbClr val="DDE2DE"/>
            </a:solidFill>
            <a:prstDash val="solid"/>
          </a:ln>
        </p:spPr>
      </p:sp>
      <p:sp>
        <p:nvSpPr>
          <p:cNvPr id="11" name="s25-card-1-accent">
            <a:extLst xmlns:a="http://schemas.openxmlformats.org/drawingml/2006/main">
              <a:ext uri="{FF2B5EF4-FFF2-40B4-BE49-F238E27FC236}">
                <a16:creationId xmlns:a16="http://schemas.microsoft.com/office/drawing/2014/main" id="{5CCF5C5C-90E8-415B-9AB5-F2F6C4C3C27E}"/>
              </a:ext>
            </a:extLst>
          </p:cNvPr>
          <p:cNvSpPr>
            <a:spLocks xmlns:a="http://schemas.openxmlformats.org/drawingml/2006/main" noGrp="1"/>
          </p:cNvSpPr>
          <p:nvPr/>
        </p:nvSpPr>
        <p:spPr>
          <a:xfrm xmlns:a="http://schemas.openxmlformats.org/drawingml/2006/main">
            <a:off x="400050" y="2809875"/>
            <a:ext cx="76200" cy="2333625"/>
          </a:xfrm>
          <a:prstGeom xmlns:a="http://schemas.openxmlformats.org/drawingml/2006/main" prst="rect">
            <a:avLst/>
          </a:prstGeom>
          <a:solidFill xmlns:a="http://schemas.openxmlformats.org/drawingml/2006/main">
            <a:srgbClr val="1F5B45"/>
          </a:solidFill>
          <a:ln xmlns:a="http://schemas.openxmlformats.org/drawingml/2006/main" w="0">
            <a:solidFill>
              <a:srgbClr val="1F5B45"/>
            </a:solidFill>
            <a:prstDash val="solid"/>
          </a:ln>
        </p:spPr>
      </p:sp>
      <p:sp>
        <p:nvSpPr>
          <p:cNvPr id="12" name="s25-card-1-title">
            <a:extLst xmlns:a="http://schemas.openxmlformats.org/drawingml/2006/main">
              <a:ext uri="{FF2B5EF4-FFF2-40B4-BE49-F238E27FC236}">
                <a16:creationId xmlns:a16="http://schemas.microsoft.com/office/drawing/2014/main" id="{97F69121-B953-4C89-8DB8-7FD3218B248F}"/>
              </a:ext>
            </a:extLst>
          </p:cNvPr>
          <p:cNvSpPr>
            <a:spLocks xmlns:a="http://schemas.openxmlformats.org/drawingml/2006/main" noGrp="1"/>
          </p:cNvSpPr>
          <p:nvPr/>
        </p:nvSpPr>
        <p:spPr>
          <a:xfrm xmlns:a="http://schemas.openxmlformats.org/drawingml/2006/main">
            <a:off x="647700" y="2962275"/>
            <a:ext cx="31940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1F5B45"/>
                </a:solidFill>
                <a:latin typeface="Yu Gothic"/>
                <a:ea typeface="Yu Gothic"/>
                <a:cs typeface="Yu Gothic"/>
              </a:defRPr>
            </a:pPr>
            <a:r>
              <a:rPr sz="2025" b="1">
                <a:solidFill>
                  <a:srgbClr val="1F5B45"/>
                </a:solidFill>
                <a:latin typeface="Yu Gothic"/>
                <a:ea typeface="Yu Gothic"/>
                <a:cs typeface="Yu Gothic"/>
              </a:rPr>
              <a:t>アジア</a:t>
            </a:r>
          </a:p>
        </p:txBody>
      </p:sp>
      <p:sp>
        <p:nvSpPr>
          <p:cNvPr id="13" name="s25-card-1-body">
            <a:extLst xmlns:a="http://schemas.openxmlformats.org/drawingml/2006/main">
              <a:ext uri="{FF2B5EF4-FFF2-40B4-BE49-F238E27FC236}">
                <a16:creationId xmlns:a16="http://schemas.microsoft.com/office/drawing/2014/main" id="{78652CCC-F410-4F09-83B1-3CEB50AD63C0}"/>
              </a:ext>
            </a:extLst>
          </p:cNvPr>
          <p:cNvSpPr>
            <a:spLocks xmlns:a="http://schemas.openxmlformats.org/drawingml/2006/main" noGrp="1"/>
          </p:cNvSpPr>
          <p:nvPr/>
        </p:nvSpPr>
        <p:spPr>
          <a:xfrm xmlns:a="http://schemas.openxmlformats.org/drawingml/2006/main">
            <a:off x="647700" y="3476625"/>
            <a:ext cx="3194050" cy="15144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日本・アジアの参加者</a:t>
            </a:r>
          </a:p>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地域の森林・温泉環境</a:t>
            </a:r>
          </a:p>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入浴文化と自然接触習慣</a:t>
            </a:r>
          </a:p>
        </p:txBody>
      </p:sp>
      <p:sp>
        <p:nvSpPr>
          <p:cNvPr id="14" name="s25-card-2-panel">
            <a:extLst xmlns:a="http://schemas.openxmlformats.org/drawingml/2006/main">
              <a:ext uri="{FF2B5EF4-FFF2-40B4-BE49-F238E27FC236}">
                <a16:creationId xmlns:a16="http://schemas.microsoft.com/office/drawing/2014/main" id="{4243CB10-04EA-469B-9FA3-C310817881EA}"/>
              </a:ext>
            </a:extLst>
          </p:cNvPr>
          <p:cNvSpPr>
            <a:spLocks xmlns:a="http://schemas.openxmlformats.org/drawingml/2006/main" noGrp="1"/>
          </p:cNvSpPr>
          <p:nvPr/>
        </p:nvSpPr>
        <p:spPr>
          <a:xfrm xmlns:a="http://schemas.openxmlformats.org/drawingml/2006/main">
            <a:off x="4279900" y="2809875"/>
            <a:ext cx="3632200" cy="2333625"/>
          </a:xfrm>
          <a:prstGeom xmlns:a="http://schemas.openxmlformats.org/drawingml/2006/main" prst="roundRect">
            <a:avLst>
              <a:gd name="adj" fmla="val 6531"/>
            </a:avLst>
          </a:prstGeom>
          <a:solidFill xmlns:a="http://schemas.openxmlformats.org/drawingml/2006/main">
            <a:srgbClr val="EDF5F7"/>
          </a:solidFill>
          <a:ln xmlns:a="http://schemas.openxmlformats.org/drawingml/2006/main" w="11430">
            <a:solidFill>
              <a:srgbClr val="DDE2DE"/>
            </a:solidFill>
            <a:prstDash val="solid"/>
          </a:ln>
        </p:spPr>
      </p:sp>
      <p:sp>
        <p:nvSpPr>
          <p:cNvPr id="15" name="s25-card-2-accent">
            <a:extLst xmlns:a="http://schemas.openxmlformats.org/drawingml/2006/main">
              <a:ext uri="{FF2B5EF4-FFF2-40B4-BE49-F238E27FC236}">
                <a16:creationId xmlns:a16="http://schemas.microsoft.com/office/drawing/2014/main" id="{DA1F6233-CC91-40B3-950A-40C0D7F0FBA8}"/>
              </a:ext>
            </a:extLst>
          </p:cNvPr>
          <p:cNvSpPr>
            <a:spLocks xmlns:a="http://schemas.openxmlformats.org/drawingml/2006/main" noGrp="1"/>
          </p:cNvSpPr>
          <p:nvPr/>
        </p:nvSpPr>
        <p:spPr>
          <a:xfrm xmlns:a="http://schemas.openxmlformats.org/drawingml/2006/main">
            <a:off x="4279900" y="2809875"/>
            <a:ext cx="76200" cy="2333625"/>
          </a:xfrm>
          <a:prstGeom xmlns:a="http://schemas.openxmlformats.org/drawingml/2006/main" prst="rect">
            <a:avLst/>
          </a:prstGeom>
          <a:solidFill xmlns:a="http://schemas.openxmlformats.org/drawingml/2006/main">
            <a:srgbClr val="4E8D99"/>
          </a:solidFill>
          <a:ln xmlns:a="http://schemas.openxmlformats.org/drawingml/2006/main" w="0">
            <a:solidFill>
              <a:srgbClr val="4E8D99"/>
            </a:solidFill>
            <a:prstDash val="solid"/>
          </a:ln>
        </p:spPr>
      </p:sp>
      <p:sp>
        <p:nvSpPr>
          <p:cNvPr id="16" name="s25-card-2-title">
            <a:extLst xmlns:a="http://schemas.openxmlformats.org/drawingml/2006/main">
              <a:ext uri="{FF2B5EF4-FFF2-40B4-BE49-F238E27FC236}">
                <a16:creationId xmlns:a16="http://schemas.microsoft.com/office/drawing/2014/main" id="{DFCEB3EB-7286-4395-A0DE-F40B4B648805}"/>
              </a:ext>
            </a:extLst>
          </p:cNvPr>
          <p:cNvSpPr>
            <a:spLocks xmlns:a="http://schemas.openxmlformats.org/drawingml/2006/main" noGrp="1"/>
          </p:cNvSpPr>
          <p:nvPr/>
        </p:nvSpPr>
        <p:spPr>
          <a:xfrm xmlns:a="http://schemas.openxmlformats.org/drawingml/2006/main">
            <a:off x="4527550" y="2962275"/>
            <a:ext cx="31940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4E8D99"/>
                </a:solidFill>
                <a:latin typeface="Yu Gothic"/>
                <a:ea typeface="Yu Gothic"/>
                <a:cs typeface="Yu Gothic"/>
              </a:defRPr>
            </a:pPr>
            <a:r>
              <a:rPr sz="2025" b="1">
                <a:solidFill>
                  <a:srgbClr val="4E8D99"/>
                </a:solidFill>
                <a:latin typeface="Yu Gothic"/>
                <a:ea typeface="Yu Gothic"/>
                <a:cs typeface="Yu Gothic"/>
              </a:rPr>
              <a:t>ヨーロッパ</a:t>
            </a:r>
          </a:p>
        </p:txBody>
      </p:sp>
      <p:sp>
        <p:nvSpPr>
          <p:cNvPr id="17" name="s25-card-2-body">
            <a:extLst xmlns:a="http://schemas.openxmlformats.org/drawingml/2006/main">
              <a:ext uri="{FF2B5EF4-FFF2-40B4-BE49-F238E27FC236}">
                <a16:creationId xmlns:a16="http://schemas.microsoft.com/office/drawing/2014/main" id="{352BD293-9CA9-4C89-BE38-682ACE9DBB3B}"/>
              </a:ext>
            </a:extLst>
          </p:cNvPr>
          <p:cNvSpPr>
            <a:spLocks xmlns:a="http://schemas.openxmlformats.org/drawingml/2006/main" noGrp="1"/>
          </p:cNvSpPr>
          <p:nvPr/>
        </p:nvSpPr>
        <p:spPr>
          <a:xfrm xmlns:a="http://schemas.openxmlformats.org/drawingml/2006/main">
            <a:off x="4527550" y="3476625"/>
            <a:ext cx="3194050" cy="15144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ルーマニア・セルビアの協力</a:t>
            </a:r>
          </a:p>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地域の自然・温熱環境</a:t>
            </a:r>
          </a:p>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SPA経験と生活習慣</a:t>
            </a:r>
          </a:p>
        </p:txBody>
      </p:sp>
      <p:sp>
        <p:nvSpPr>
          <p:cNvPr id="18" name="s25-card-3-panel">
            <a:extLst xmlns:a="http://schemas.openxmlformats.org/drawingml/2006/main">
              <a:ext uri="{FF2B5EF4-FFF2-40B4-BE49-F238E27FC236}">
                <a16:creationId xmlns:a16="http://schemas.microsoft.com/office/drawing/2014/main" id="{DF0736B9-CFC0-4982-9515-2A5285D65363}"/>
              </a:ext>
            </a:extLst>
          </p:cNvPr>
          <p:cNvSpPr>
            <a:spLocks xmlns:a="http://schemas.openxmlformats.org/drawingml/2006/main" noGrp="1"/>
          </p:cNvSpPr>
          <p:nvPr/>
        </p:nvSpPr>
        <p:spPr>
          <a:xfrm xmlns:a="http://schemas.openxmlformats.org/drawingml/2006/main">
            <a:off x="8159750" y="2809875"/>
            <a:ext cx="3632200" cy="2333625"/>
          </a:xfrm>
          <a:prstGeom xmlns:a="http://schemas.openxmlformats.org/drawingml/2006/main" prst="roundRect">
            <a:avLst>
              <a:gd name="adj" fmla="val 6531"/>
            </a:avLst>
          </a:prstGeom>
          <a:solidFill xmlns:a="http://schemas.openxmlformats.org/drawingml/2006/main">
            <a:srgbClr val="F7F1E8"/>
          </a:solidFill>
          <a:ln xmlns:a="http://schemas.openxmlformats.org/drawingml/2006/main" w="11430">
            <a:solidFill>
              <a:srgbClr val="DDE2DE"/>
            </a:solidFill>
            <a:prstDash val="solid"/>
          </a:ln>
        </p:spPr>
      </p:sp>
      <p:sp>
        <p:nvSpPr>
          <p:cNvPr id="19" name="s25-card-3-accent">
            <a:extLst xmlns:a="http://schemas.openxmlformats.org/drawingml/2006/main">
              <a:ext uri="{FF2B5EF4-FFF2-40B4-BE49-F238E27FC236}">
                <a16:creationId xmlns:a16="http://schemas.microsoft.com/office/drawing/2014/main" id="{ECCB04AD-CB8D-4ACB-A080-429FCDE8CACA}"/>
              </a:ext>
            </a:extLst>
          </p:cNvPr>
          <p:cNvSpPr>
            <a:spLocks xmlns:a="http://schemas.openxmlformats.org/drawingml/2006/main" noGrp="1"/>
          </p:cNvSpPr>
          <p:nvPr/>
        </p:nvSpPr>
        <p:spPr>
          <a:xfrm xmlns:a="http://schemas.openxmlformats.org/drawingml/2006/main">
            <a:off x="8159750" y="2809875"/>
            <a:ext cx="76200" cy="2333625"/>
          </a:xfrm>
          <a:prstGeom xmlns:a="http://schemas.openxmlformats.org/drawingml/2006/main" prst="rect">
            <a:avLst/>
          </a:prstGeom>
          <a:solidFill xmlns:a="http://schemas.openxmlformats.org/drawingml/2006/main">
            <a:srgbClr val="A96C3D"/>
          </a:solidFill>
          <a:ln xmlns:a="http://schemas.openxmlformats.org/drawingml/2006/main" w="0">
            <a:solidFill>
              <a:srgbClr val="A96C3D"/>
            </a:solidFill>
            <a:prstDash val="solid"/>
          </a:ln>
        </p:spPr>
      </p:sp>
      <p:sp>
        <p:nvSpPr>
          <p:cNvPr id="20" name="s25-card-3-title">
            <a:extLst xmlns:a="http://schemas.openxmlformats.org/drawingml/2006/main">
              <a:ext uri="{FF2B5EF4-FFF2-40B4-BE49-F238E27FC236}">
                <a16:creationId xmlns:a16="http://schemas.microsoft.com/office/drawing/2014/main" id="{5C8D2510-FDE1-4ED5-BFF4-E8A7A0D4D62A}"/>
              </a:ext>
            </a:extLst>
          </p:cNvPr>
          <p:cNvSpPr>
            <a:spLocks xmlns:a="http://schemas.openxmlformats.org/drawingml/2006/main" noGrp="1"/>
          </p:cNvSpPr>
          <p:nvPr/>
        </p:nvSpPr>
        <p:spPr>
          <a:xfrm xmlns:a="http://schemas.openxmlformats.org/drawingml/2006/main">
            <a:off x="8407400" y="2962275"/>
            <a:ext cx="31940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A96C3D"/>
                </a:solidFill>
                <a:latin typeface="Yu Gothic"/>
                <a:ea typeface="Yu Gothic"/>
                <a:cs typeface="Yu Gothic"/>
              </a:defRPr>
            </a:pPr>
            <a:r>
              <a:rPr sz="2025" b="1">
                <a:solidFill>
                  <a:srgbClr val="A96C3D"/>
                </a:solidFill>
                <a:latin typeface="Yu Gothic"/>
                <a:ea typeface="Yu Gothic"/>
                <a:cs typeface="Yu Gothic"/>
              </a:rPr>
              <a:t>比較の視点</a:t>
            </a:r>
          </a:p>
        </p:txBody>
      </p:sp>
      <p:sp>
        <p:nvSpPr>
          <p:cNvPr id="21" name="s25-card-3-body">
            <a:extLst xmlns:a="http://schemas.openxmlformats.org/drawingml/2006/main">
              <a:ext uri="{FF2B5EF4-FFF2-40B4-BE49-F238E27FC236}">
                <a16:creationId xmlns:a16="http://schemas.microsoft.com/office/drawing/2014/main" id="{D1356C3F-6900-4678-82A8-7A392B450899}"/>
              </a:ext>
            </a:extLst>
          </p:cNvPr>
          <p:cNvSpPr>
            <a:spLocks xmlns:a="http://schemas.openxmlformats.org/drawingml/2006/main" noGrp="1"/>
          </p:cNvSpPr>
          <p:nvPr/>
        </p:nvSpPr>
        <p:spPr>
          <a:xfrm xmlns:a="http://schemas.openxmlformats.org/drawingml/2006/main">
            <a:off x="8407400" y="3476625"/>
            <a:ext cx="3194050" cy="15144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86039"/>
          </a:bodyPr>
          <a:lstStyle xmlns:a="http://schemas.openxmlformats.org/drawingml/2006/main"/>
          <a:p xmlns:a="http://schemas.openxmlformats.org/drawingml/2006/main">
            <a:pPr algn="l">
              <a:buNone/>
              <a:defRPr sz="1650" b="1">
                <a:solidFill>
                  <a:srgbClr val="18201C"/>
                </a:solidFill>
                <a:latin typeface="Yu Gothic"/>
                <a:ea typeface="Yu Gothic"/>
                <a:cs typeface="Yu Gothic"/>
              </a:defRPr>
            </a:pPr>
            <a:r>
              <a:rPr sz="1650" b="1">
                <a:solidFill>
                  <a:srgbClr val="18201C"/>
                </a:solidFill>
                <a:latin typeface="Yu Gothic"/>
                <a:ea typeface="Yu Gothic"/>
                <a:cs typeface="Yu Gothic"/>
              </a:rPr>
              <a:t>個人内推移 → 地域内集約 → 地域間再現性</a:t>
            </a:r>
          </a:p>
          <a:p xmlns:a="http://schemas.openxmlformats.org/drawingml/2006/main">
            <a:pPr algn="l">
              <a:buNone/>
              <a:defRPr sz="1650" b="1">
                <a:solidFill>
                  <a:srgbClr val="18201C"/>
                </a:solidFill>
                <a:latin typeface="Yu Gothic"/>
                <a:ea typeface="Yu Gothic"/>
                <a:cs typeface="Yu Gothic"/>
              </a:defRPr>
            </a:pPr>
            <a:r>
              <a:rPr sz="1650" b="1">
                <a:solidFill>
                  <a:srgbClr val="18201C"/>
                </a:solidFill>
                <a:latin typeface="Yu Gothic"/>
                <a:ea typeface="Yu Gothic"/>
                <a:cs typeface="Yu Gothic"/>
              </a:rPr>
              <a:t/>
            </a:r>
          </a:p>
          <a:p xmlns:a="http://schemas.openxmlformats.org/drawingml/2006/main">
            <a:pPr algn="l">
              <a:buNone/>
              <a:defRPr sz="1650" b="1">
                <a:solidFill>
                  <a:srgbClr val="18201C"/>
                </a:solidFill>
                <a:latin typeface="Yu Gothic"/>
                <a:ea typeface="Yu Gothic"/>
                <a:cs typeface="Yu Gothic"/>
              </a:defRPr>
            </a:pPr>
            <a:r>
              <a:rPr sz="1650" b="1">
                <a:solidFill>
                  <a:srgbClr val="18201C"/>
                </a:solidFill>
                <a:latin typeface="Yu Gothic"/>
                <a:ea typeface="Yu Gothic"/>
                <a:cs typeface="Yu Gothic"/>
              </a:rPr>
              <a:t>まず各人の三段階軌跡を示し、次に地域別の代表値をまとめ、最後に同じモデルが地域を越えて再現されるかを検討する。</a:t>
            </a:r>
          </a:p>
        </p:txBody>
      </p:sp>
      <p:sp>
        <p:nvSpPr>
          <p:cNvPr id="22" name="s25-record">
            <a:extLst xmlns:a="http://schemas.openxmlformats.org/drawingml/2006/main">
              <a:ext uri="{FF2B5EF4-FFF2-40B4-BE49-F238E27FC236}">
                <a16:creationId xmlns:a16="http://schemas.microsoft.com/office/drawing/2014/main" id="{0CBEFBEA-FAE9-4E69-A5E7-5BF4D71C664C}"/>
              </a:ext>
            </a:extLst>
          </p:cNvPr>
          <p:cNvSpPr>
            <a:spLocks xmlns:a="http://schemas.openxmlformats.org/drawingml/2006/main" noGrp="1"/>
          </p:cNvSpPr>
          <p:nvPr/>
        </p:nvSpPr>
        <p:spPr>
          <a:xfrm xmlns:a="http://schemas.openxmlformats.org/drawingml/2006/main">
            <a:off x="1190625" y="5476875"/>
            <a:ext cx="98107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875" b="1">
                <a:solidFill>
                  <a:srgbClr val="1F5B45"/>
                </a:solidFill>
                <a:latin typeface="Yu Gothic"/>
                <a:ea typeface="Yu Gothic"/>
                <a:cs typeface="Yu Gothic"/>
              </a:defRPr>
            </a:pPr>
            <a:r>
              <a:rPr sz="1875" b="1">
                <a:solidFill>
                  <a:srgbClr val="1F5B45"/>
                </a:solidFill>
                <a:latin typeface="Yu Gothic"/>
                <a:ea typeface="Yu Gothic"/>
                <a:cs typeface="Yu Gothic"/>
              </a:rPr>
              <a:t>記録項目：自然接触歴・入浴文化・SPA経験・生活リズム・森林条件・温泉条件・実施環境</a:t>
            </a:r>
          </a:p>
        </p:txBody>
      </p:sp>
    </p:spTree>
    <p:extLst>
      <p:ext uri="{BB962C8B-B14F-4D97-AF65-F5344CB8AC3E}">
        <p14:creationId xmlns:p14="http://schemas.microsoft.com/office/powerpoint/2010/main" val="542410418"/>
      </p:ext>
    </p:extLst>
  </p:cSld>
</p:sld>
</file>

<file path=ppt/slides/slide27.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3" name="eyebrow-26">
            <a:extLst xmlns:a="http://schemas.openxmlformats.org/drawingml/2006/main">
              <a:ext uri="{FF2B5EF4-FFF2-40B4-BE49-F238E27FC236}">
                <a16:creationId xmlns:a16="http://schemas.microsoft.com/office/drawing/2014/main" id="{A9AE52E7-D41A-43A6-846F-708160851116}"/>
              </a:ext>
            </a:extLst>
          </p:cNvPr>
          <p:cNvSpPr>
            <a:spLocks xmlns:a="http://schemas.openxmlformats.org/drawingml/2006/main" noGrp="1"/>
          </p:cNvSpPr>
          <p:nvPr/>
        </p:nvSpPr>
        <p:spPr>
          <a:xfrm xmlns:a="http://schemas.openxmlformats.org/drawingml/2006/main">
            <a:off x="400050" y="238125"/>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275" b="1">
                <a:solidFill>
                  <a:srgbClr val="1F5B45"/>
                </a:solidFill>
                <a:latin typeface="Yu Gothic"/>
                <a:ea typeface="Yu Gothic"/>
                <a:cs typeface="Yu Gothic"/>
              </a:defRPr>
            </a:pPr>
            <a:r>
              <a:rPr sz="1275" b="1">
                <a:solidFill>
                  <a:srgbClr val="1F5B45"/>
                </a:solidFill>
                <a:latin typeface="Yu Gothic"/>
                <a:ea typeface="Yu Gothic"/>
                <a:cs typeface="Yu Gothic"/>
              </a:rPr>
              <a:t>森林浴を中核とする継続的未病ケア</a:t>
            </a:r>
          </a:p>
        </p:txBody>
      </p:sp>
      <p:sp>
        <p:nvSpPr>
          <p:cNvPr id="2" name="title-26">
            <a:extLst xmlns:a="http://schemas.openxmlformats.org/drawingml/2006/main">
              <a:ext uri="{FF2B5EF4-FFF2-40B4-BE49-F238E27FC236}">
                <a16:creationId xmlns:a16="http://schemas.microsoft.com/office/drawing/2014/main" id="{0AE23FF6-031A-4554-AE09-E2A08081F6DA}"/>
              </a:ext>
            </a:extLst>
          </p:cNvPr>
          <p:cNvSpPr>
            <a:spLocks xmlns:a="http://schemas.openxmlformats.org/drawingml/2006/main" noGrp="1"/>
          </p:cNvSpPr>
          <p:nvPr/>
        </p:nvSpPr>
        <p:spPr>
          <a:xfrm xmlns:a="http://schemas.openxmlformats.org/drawingml/2006/main">
            <a:off x="400050" y="514350"/>
            <a:ext cx="113919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3300" b="1">
                <a:solidFill>
                  <a:srgbClr val="18201C"/>
                </a:solidFill>
                <a:latin typeface="Yu Gothic"/>
                <a:ea typeface="Yu Gothic"/>
                <a:cs typeface="Yu Gothic"/>
              </a:defRPr>
            </a:pPr>
            <a:r>
              <a:rPr sz="3300" b="1">
                <a:solidFill>
                  <a:srgbClr val="18201C"/>
                </a:solidFill>
                <a:latin typeface="Yu Gothic"/>
                <a:ea typeface="Yu Gothic"/>
                <a:cs typeface="Yu Gothic"/>
              </a:rPr>
              <a:t>研究体制</a:t>
            </a:r>
          </a:p>
        </p:txBody>
      </p:sp>
      <p:sp>
        <p:nvSpPr>
          <p:cNvPr id="3" name="footer-rule-26">
            <a:extLst xmlns:a="http://schemas.openxmlformats.org/drawingml/2006/main">
              <a:ext uri="{FF2B5EF4-FFF2-40B4-BE49-F238E27FC236}">
                <a16:creationId xmlns:a16="http://schemas.microsoft.com/office/drawing/2014/main" id="{1DC05E2C-80BF-44B3-9D69-BCD804AC915A}"/>
              </a:ext>
            </a:extLst>
          </p:cNvPr>
          <p:cNvSpPr>
            <a:spLocks xmlns:a="http://schemas.openxmlformats.org/drawingml/2006/main" noGrp="1"/>
          </p:cNvSpPr>
          <p:nvPr/>
        </p:nvSpPr>
        <p:spPr>
          <a:xfrm xmlns:a="http://schemas.openxmlformats.org/drawingml/2006/main">
            <a:off x="400050" y="6305550"/>
            <a:ext cx="11391900" cy="0"/>
          </a:xfrm>
          <a:prstGeom xmlns:a="http://schemas.openxmlformats.org/drawingml/2006/main" prst="line">
            <a:avLst/>
          </a:prstGeom>
          <a:noFill xmlns:a="http://schemas.openxmlformats.org/drawingml/2006/main"/>
          <a:ln xmlns:a="http://schemas.openxmlformats.org/drawingml/2006/main" w="9525">
            <a:solidFill>
              <a:srgbClr val="D3D9D5"/>
            </a:solidFill>
            <a:prstDash val="solid"/>
          </a:ln>
        </p:spPr>
      </p:sp>
      <p:sp>
        <p:nvSpPr>
          <p:cNvPr id="4" name="footer-author-26">
            <a:extLst xmlns:a="http://schemas.openxmlformats.org/drawingml/2006/main">
              <a:ext uri="{FF2B5EF4-FFF2-40B4-BE49-F238E27FC236}">
                <a16:creationId xmlns:a16="http://schemas.microsoft.com/office/drawing/2014/main" id="{08233E77-A531-4CA7-95F9-B72FBC972B36}"/>
              </a:ext>
            </a:extLst>
          </p:cNvPr>
          <p:cNvSpPr>
            <a:spLocks xmlns:a="http://schemas.openxmlformats.org/drawingml/2006/main" noGrp="1"/>
          </p:cNvSpPr>
          <p:nvPr/>
        </p:nvSpPr>
        <p:spPr>
          <a:xfrm xmlns:a="http://schemas.openxmlformats.org/drawingml/2006/main">
            <a:off x="400050" y="6391275"/>
            <a:ext cx="809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一般社団法人国際審査員連盟　石原美惠子</a:t>
            </a:r>
          </a:p>
        </p:txBody>
      </p:sp>
      <p:sp>
        <p:nvSpPr>
          <p:cNvPr id="5" name="footer-number-26">
            <a:extLst xmlns:a="http://schemas.openxmlformats.org/drawingml/2006/main">
              <a:ext uri="{FF2B5EF4-FFF2-40B4-BE49-F238E27FC236}">
                <a16:creationId xmlns:a16="http://schemas.microsoft.com/office/drawing/2014/main" id="{5AAB1539-E730-41FE-9ABD-2E4053150D52}"/>
              </a:ext>
            </a:extLst>
          </p:cNvPr>
          <p:cNvSpPr>
            <a:spLocks xmlns:a="http://schemas.openxmlformats.org/drawingml/2006/main" noGrp="1"/>
          </p:cNvSpPr>
          <p:nvPr/>
        </p:nvSpPr>
        <p:spPr>
          <a:xfrm xmlns:a="http://schemas.openxmlformats.org/drawingml/2006/main">
            <a:off x="11239500" y="6391275"/>
            <a:ext cx="5524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27</a:t>
            </a:r>
          </a:p>
        </p:txBody>
      </p:sp>
      <p:sp>
        <p:nvSpPr>
          <p:cNvPr id="6" name="s26-member-0-panel">
            <a:extLst xmlns:a="http://schemas.openxmlformats.org/drawingml/2006/main">
              <a:ext uri="{FF2B5EF4-FFF2-40B4-BE49-F238E27FC236}">
                <a16:creationId xmlns:a16="http://schemas.microsoft.com/office/drawing/2014/main" id="{59E65B0C-DA2A-4602-94EC-D534A5A5334E}"/>
              </a:ext>
            </a:extLst>
          </p:cNvPr>
          <p:cNvSpPr>
            <a:spLocks xmlns:a="http://schemas.openxmlformats.org/drawingml/2006/main" noGrp="1"/>
          </p:cNvSpPr>
          <p:nvPr/>
        </p:nvSpPr>
        <p:spPr>
          <a:xfrm xmlns:a="http://schemas.openxmlformats.org/drawingml/2006/main">
            <a:off x="523875" y="1476375"/>
            <a:ext cx="5286375" cy="1857375"/>
          </a:xfrm>
          <a:prstGeom xmlns:a="http://schemas.openxmlformats.org/drawingml/2006/main" prst="roundRect">
            <a:avLst>
              <a:gd name="adj" fmla="val 8205"/>
            </a:avLst>
          </a:prstGeom>
          <a:solidFill xmlns:a="http://schemas.openxmlformats.org/drawingml/2006/main">
            <a:srgbClr val="DDEBE3"/>
          </a:solidFill>
          <a:ln xmlns:a="http://schemas.openxmlformats.org/drawingml/2006/main" w="11430">
            <a:solidFill>
              <a:srgbClr val="DDE2DE"/>
            </a:solidFill>
            <a:prstDash val="solid"/>
          </a:ln>
        </p:spPr>
      </p:sp>
      <p:sp>
        <p:nvSpPr>
          <p:cNvPr id="7" name="s26-member-0-accent">
            <a:extLst xmlns:a="http://schemas.openxmlformats.org/drawingml/2006/main">
              <a:ext uri="{FF2B5EF4-FFF2-40B4-BE49-F238E27FC236}">
                <a16:creationId xmlns:a16="http://schemas.microsoft.com/office/drawing/2014/main" id="{3F1184DB-84E2-4FAC-833B-0E69FB8E6FA7}"/>
              </a:ext>
            </a:extLst>
          </p:cNvPr>
          <p:cNvSpPr>
            <a:spLocks xmlns:a="http://schemas.openxmlformats.org/drawingml/2006/main" noGrp="1"/>
          </p:cNvSpPr>
          <p:nvPr/>
        </p:nvSpPr>
        <p:spPr>
          <a:xfrm xmlns:a="http://schemas.openxmlformats.org/drawingml/2006/main">
            <a:off x="523875" y="1476375"/>
            <a:ext cx="76200" cy="1857375"/>
          </a:xfrm>
          <a:prstGeom xmlns:a="http://schemas.openxmlformats.org/drawingml/2006/main" prst="rect">
            <a:avLst/>
          </a:prstGeom>
          <a:solidFill xmlns:a="http://schemas.openxmlformats.org/drawingml/2006/main">
            <a:srgbClr val="1F5B45"/>
          </a:solidFill>
          <a:ln xmlns:a="http://schemas.openxmlformats.org/drawingml/2006/main" w="0">
            <a:solidFill>
              <a:srgbClr val="1F5B45"/>
            </a:solidFill>
            <a:prstDash val="solid"/>
          </a:ln>
        </p:spPr>
      </p:sp>
      <p:sp>
        <p:nvSpPr>
          <p:cNvPr id="8" name="s26-member-0-title">
            <a:extLst xmlns:a="http://schemas.openxmlformats.org/drawingml/2006/main">
              <a:ext uri="{FF2B5EF4-FFF2-40B4-BE49-F238E27FC236}">
                <a16:creationId xmlns:a16="http://schemas.microsoft.com/office/drawing/2014/main" id="{46BB9D91-58EB-479F-ACAE-449377FB698F}"/>
              </a:ext>
            </a:extLst>
          </p:cNvPr>
          <p:cNvSpPr>
            <a:spLocks xmlns:a="http://schemas.openxmlformats.org/drawingml/2006/main" noGrp="1"/>
          </p:cNvSpPr>
          <p:nvPr/>
        </p:nvSpPr>
        <p:spPr>
          <a:xfrm xmlns:a="http://schemas.openxmlformats.org/drawingml/2006/main">
            <a:off x="771525" y="1628775"/>
            <a:ext cx="4848225"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00" b="1">
                <a:solidFill>
                  <a:srgbClr val="1F5B45"/>
                </a:solidFill>
                <a:latin typeface="Yu Gothic"/>
                <a:ea typeface="Yu Gothic"/>
                <a:cs typeface="Yu Gothic"/>
              </a:defRPr>
            </a:pPr>
            <a:r>
              <a:rPr sz="1800" b="1">
                <a:solidFill>
                  <a:srgbClr val="1F5B45"/>
                </a:solidFill>
                <a:latin typeface="Yu Gothic"/>
                <a:ea typeface="Yu Gothic"/>
                <a:cs typeface="Yu Gothic"/>
              </a:rPr>
              <a:t>筆頭研究者・筆頭著者</a:t>
            </a:r>
          </a:p>
        </p:txBody>
      </p:sp>
      <p:sp>
        <p:nvSpPr>
          <p:cNvPr id="9" name="s26-member-0-body">
            <a:extLst xmlns:a="http://schemas.openxmlformats.org/drawingml/2006/main">
              <a:ext uri="{FF2B5EF4-FFF2-40B4-BE49-F238E27FC236}">
                <a16:creationId xmlns:a16="http://schemas.microsoft.com/office/drawing/2014/main" id="{9F5D33C2-717D-488C-AA27-158122A83751}"/>
              </a:ext>
            </a:extLst>
          </p:cNvPr>
          <p:cNvSpPr>
            <a:spLocks xmlns:a="http://schemas.openxmlformats.org/drawingml/2006/main" noGrp="1"/>
          </p:cNvSpPr>
          <p:nvPr/>
        </p:nvSpPr>
        <p:spPr>
          <a:xfrm xmlns:a="http://schemas.openxmlformats.org/drawingml/2006/main">
            <a:off x="771525" y="2143125"/>
            <a:ext cx="4848225" cy="10382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575" b="1">
                <a:solidFill>
                  <a:srgbClr val="18201C"/>
                </a:solidFill>
                <a:latin typeface="Yu Gothic"/>
                <a:ea typeface="Yu Gothic"/>
                <a:cs typeface="Yu Gothic"/>
              </a:defRPr>
            </a:pPr>
            <a:r>
              <a:rPr sz="1575" b="1">
                <a:solidFill>
                  <a:srgbClr val="18201C"/>
                </a:solidFill>
                <a:latin typeface="Yu Gothic"/>
                <a:ea typeface="Yu Gothic"/>
                <a:cs typeface="Yu Gothic"/>
              </a:rPr>
              <a:t>石原美惠子（Mieko Ishihara）</a:t>
            </a:r>
          </a:p>
          <a:p xmlns:a="http://schemas.openxmlformats.org/drawingml/2006/main">
            <a:pPr algn="l">
              <a:buNone/>
              <a:defRPr sz="1575" b="1">
                <a:solidFill>
                  <a:srgbClr val="18201C"/>
                </a:solidFill>
                <a:latin typeface="Yu Gothic"/>
                <a:ea typeface="Yu Gothic"/>
                <a:cs typeface="Yu Gothic"/>
              </a:defRPr>
            </a:pPr>
            <a:r>
              <a:rPr sz="1575" b="1">
                <a:solidFill>
                  <a:srgbClr val="18201C"/>
                </a:solidFill>
                <a:latin typeface="Yu Gothic"/>
                <a:ea typeface="Yu Gothic"/>
                <a:cs typeface="Yu Gothic"/>
              </a:rPr>
              <a:t>一般社団法人国際審査員連盟</a:t>
            </a:r>
          </a:p>
          <a:p xmlns:a="http://schemas.openxmlformats.org/drawingml/2006/main">
            <a:pPr algn="l">
              <a:buNone/>
              <a:defRPr sz="1575" b="1">
                <a:solidFill>
                  <a:srgbClr val="18201C"/>
                </a:solidFill>
                <a:latin typeface="Yu Gothic"/>
                <a:ea typeface="Yu Gothic"/>
                <a:cs typeface="Yu Gothic"/>
              </a:defRPr>
            </a:pPr>
            <a:r>
              <a:rPr sz="1575" b="1">
                <a:solidFill>
                  <a:srgbClr val="18201C"/>
                </a:solidFill>
                <a:latin typeface="Yu Gothic"/>
                <a:ea typeface="Yu Gothic"/>
                <a:cs typeface="Yu Gothic"/>
              </a:rPr>
              <a:t>本研究の筆頭研究者・筆頭著者</a:t>
            </a:r>
          </a:p>
        </p:txBody>
      </p:sp>
      <p:sp>
        <p:nvSpPr>
          <p:cNvPr id="10" name="s26-member-1-panel">
            <a:extLst xmlns:a="http://schemas.openxmlformats.org/drawingml/2006/main">
              <a:ext uri="{FF2B5EF4-FFF2-40B4-BE49-F238E27FC236}">
                <a16:creationId xmlns:a16="http://schemas.microsoft.com/office/drawing/2014/main" id="{8ACDC61F-43B0-4927-98CF-798F63797A27}"/>
              </a:ext>
            </a:extLst>
          </p:cNvPr>
          <p:cNvSpPr>
            <a:spLocks xmlns:a="http://schemas.openxmlformats.org/drawingml/2006/main" noGrp="1"/>
          </p:cNvSpPr>
          <p:nvPr/>
        </p:nvSpPr>
        <p:spPr>
          <a:xfrm xmlns:a="http://schemas.openxmlformats.org/drawingml/2006/main">
            <a:off x="6334125" y="1476375"/>
            <a:ext cx="5286375" cy="1857375"/>
          </a:xfrm>
          <a:prstGeom xmlns:a="http://schemas.openxmlformats.org/drawingml/2006/main" prst="roundRect">
            <a:avLst>
              <a:gd name="adj" fmla="val 8205"/>
            </a:avLst>
          </a:prstGeom>
          <a:solidFill xmlns:a="http://schemas.openxmlformats.org/drawingml/2006/main">
            <a:srgbClr val="F7F1E8"/>
          </a:solidFill>
          <a:ln xmlns:a="http://schemas.openxmlformats.org/drawingml/2006/main" w="11430">
            <a:solidFill>
              <a:srgbClr val="DDE2DE"/>
            </a:solidFill>
            <a:prstDash val="solid"/>
          </a:ln>
        </p:spPr>
      </p:sp>
      <p:sp>
        <p:nvSpPr>
          <p:cNvPr id="11" name="s26-member-1-accent">
            <a:extLst xmlns:a="http://schemas.openxmlformats.org/drawingml/2006/main">
              <a:ext uri="{FF2B5EF4-FFF2-40B4-BE49-F238E27FC236}">
                <a16:creationId xmlns:a16="http://schemas.microsoft.com/office/drawing/2014/main" id="{226EA4F6-2779-4055-9227-6634438D7397}"/>
              </a:ext>
            </a:extLst>
          </p:cNvPr>
          <p:cNvSpPr>
            <a:spLocks xmlns:a="http://schemas.openxmlformats.org/drawingml/2006/main" noGrp="1"/>
          </p:cNvSpPr>
          <p:nvPr/>
        </p:nvSpPr>
        <p:spPr>
          <a:xfrm xmlns:a="http://schemas.openxmlformats.org/drawingml/2006/main">
            <a:off x="6334125" y="1476375"/>
            <a:ext cx="76200" cy="1857375"/>
          </a:xfrm>
          <a:prstGeom xmlns:a="http://schemas.openxmlformats.org/drawingml/2006/main" prst="rect">
            <a:avLst/>
          </a:prstGeom>
          <a:solidFill xmlns:a="http://schemas.openxmlformats.org/drawingml/2006/main">
            <a:srgbClr val="A96C3D"/>
          </a:solidFill>
          <a:ln xmlns:a="http://schemas.openxmlformats.org/drawingml/2006/main" w="0">
            <a:solidFill>
              <a:srgbClr val="A96C3D"/>
            </a:solidFill>
            <a:prstDash val="solid"/>
          </a:ln>
        </p:spPr>
      </p:sp>
      <p:sp>
        <p:nvSpPr>
          <p:cNvPr id="12" name="s26-member-1-title">
            <a:extLst xmlns:a="http://schemas.openxmlformats.org/drawingml/2006/main">
              <a:ext uri="{FF2B5EF4-FFF2-40B4-BE49-F238E27FC236}">
                <a16:creationId xmlns:a16="http://schemas.microsoft.com/office/drawing/2014/main" id="{22E05AB7-DCB9-4776-8A9E-546AF13DCE9D}"/>
              </a:ext>
            </a:extLst>
          </p:cNvPr>
          <p:cNvSpPr>
            <a:spLocks xmlns:a="http://schemas.openxmlformats.org/drawingml/2006/main" noGrp="1"/>
          </p:cNvSpPr>
          <p:nvPr/>
        </p:nvSpPr>
        <p:spPr>
          <a:xfrm xmlns:a="http://schemas.openxmlformats.org/drawingml/2006/main">
            <a:off x="6581775" y="1628775"/>
            <a:ext cx="4848225"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00" b="1">
                <a:solidFill>
                  <a:srgbClr val="A96C3D"/>
                </a:solidFill>
                <a:latin typeface="Yu Gothic"/>
                <a:ea typeface="Yu Gothic"/>
                <a:cs typeface="Yu Gothic"/>
              </a:defRPr>
            </a:pPr>
            <a:r>
              <a:rPr sz="1800" b="1">
                <a:solidFill>
                  <a:srgbClr val="A96C3D"/>
                </a:solidFill>
                <a:latin typeface="Yu Gothic"/>
                <a:ea typeface="Yu Gothic"/>
                <a:cs typeface="Yu Gothic"/>
              </a:rPr>
              <a:t>共同研究者・共著者</a:t>
            </a:r>
          </a:p>
        </p:txBody>
      </p:sp>
      <p:sp>
        <p:nvSpPr>
          <p:cNvPr id="13" name="s26-member-1-body">
            <a:extLst xmlns:a="http://schemas.openxmlformats.org/drawingml/2006/main">
              <a:ext uri="{FF2B5EF4-FFF2-40B4-BE49-F238E27FC236}">
                <a16:creationId xmlns:a16="http://schemas.microsoft.com/office/drawing/2014/main" id="{2D113C9B-10E1-4032-A72F-2EFE1997F5B0}"/>
              </a:ext>
            </a:extLst>
          </p:cNvPr>
          <p:cNvSpPr>
            <a:spLocks xmlns:a="http://schemas.openxmlformats.org/drawingml/2006/main" noGrp="1"/>
          </p:cNvSpPr>
          <p:nvPr/>
        </p:nvSpPr>
        <p:spPr>
          <a:xfrm xmlns:a="http://schemas.openxmlformats.org/drawingml/2006/main">
            <a:off x="6581775" y="2143125"/>
            <a:ext cx="4848225" cy="10382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575" b="1">
                <a:solidFill>
                  <a:srgbClr val="18201C"/>
                </a:solidFill>
                <a:latin typeface="Yu Gothic"/>
                <a:ea typeface="Yu Gothic"/>
                <a:cs typeface="Yu Gothic"/>
              </a:defRPr>
            </a:pPr>
            <a:r>
              <a:rPr sz="1575" b="1">
                <a:solidFill>
                  <a:srgbClr val="18201C"/>
                </a:solidFill>
                <a:latin typeface="Yu Gothic"/>
                <a:ea typeface="Yu Gothic"/>
                <a:cs typeface="Yu Gothic"/>
              </a:rPr>
              <a:t>張 維昌（Zhang Weichang）</a:t>
            </a:r>
          </a:p>
          <a:p xmlns:a="http://schemas.openxmlformats.org/drawingml/2006/main">
            <a:pPr algn="l">
              <a:buNone/>
              <a:defRPr sz="1575" b="1">
                <a:solidFill>
                  <a:srgbClr val="18201C"/>
                </a:solidFill>
                <a:latin typeface="Yu Gothic"/>
                <a:ea typeface="Yu Gothic"/>
                <a:cs typeface="Yu Gothic"/>
              </a:defRPr>
            </a:pPr>
            <a:r>
              <a:rPr sz="1575" b="1">
                <a:solidFill>
                  <a:srgbClr val="18201C"/>
                </a:solidFill>
                <a:latin typeface="Yu Gothic"/>
                <a:ea typeface="Yu Gothic"/>
                <a:cs typeface="Yu Gothic"/>
              </a:rPr>
              <a:t>一般社団法人国際審査員連盟</a:t>
            </a:r>
          </a:p>
          <a:p xmlns:a="http://schemas.openxmlformats.org/drawingml/2006/main">
            <a:pPr algn="l">
              <a:buNone/>
              <a:defRPr sz="1575" b="1">
                <a:solidFill>
                  <a:srgbClr val="18201C"/>
                </a:solidFill>
                <a:latin typeface="Yu Gothic"/>
                <a:ea typeface="Yu Gothic"/>
                <a:cs typeface="Yu Gothic"/>
              </a:defRPr>
            </a:pPr>
            <a:r>
              <a:rPr sz="1575" b="1">
                <a:solidFill>
                  <a:srgbClr val="18201C"/>
                </a:solidFill>
                <a:latin typeface="Yu Gothic"/>
                <a:ea typeface="Yu Gothic"/>
                <a:cs typeface="Yu Gothic"/>
              </a:rPr>
              <a:t>共同研究者・共著者</a:t>
            </a:r>
          </a:p>
        </p:txBody>
      </p:sp>
      <p:sp>
        <p:nvSpPr>
          <p:cNvPr id="14" name="s26-member-2-panel">
            <a:extLst xmlns:a="http://schemas.openxmlformats.org/drawingml/2006/main">
              <a:ext uri="{FF2B5EF4-FFF2-40B4-BE49-F238E27FC236}">
                <a16:creationId xmlns:a16="http://schemas.microsoft.com/office/drawing/2014/main" id="{63BF4A91-A35D-41A2-8858-3B629C7AFAC9}"/>
              </a:ext>
            </a:extLst>
          </p:cNvPr>
          <p:cNvSpPr>
            <a:spLocks xmlns:a="http://schemas.openxmlformats.org/drawingml/2006/main" noGrp="1"/>
          </p:cNvSpPr>
          <p:nvPr/>
        </p:nvSpPr>
        <p:spPr>
          <a:xfrm xmlns:a="http://schemas.openxmlformats.org/drawingml/2006/main">
            <a:off x="523875" y="3619500"/>
            <a:ext cx="5286375" cy="1857375"/>
          </a:xfrm>
          <a:prstGeom xmlns:a="http://schemas.openxmlformats.org/drawingml/2006/main" prst="roundRect">
            <a:avLst>
              <a:gd name="adj" fmla="val 8205"/>
            </a:avLst>
          </a:prstGeom>
          <a:solidFill xmlns:a="http://schemas.openxmlformats.org/drawingml/2006/main">
            <a:srgbClr val="EDF5F7"/>
          </a:solidFill>
          <a:ln xmlns:a="http://schemas.openxmlformats.org/drawingml/2006/main" w="11430">
            <a:solidFill>
              <a:srgbClr val="DDE2DE"/>
            </a:solidFill>
            <a:prstDash val="solid"/>
          </a:ln>
        </p:spPr>
      </p:sp>
      <p:sp>
        <p:nvSpPr>
          <p:cNvPr id="15" name="s26-member-2-accent">
            <a:extLst xmlns:a="http://schemas.openxmlformats.org/drawingml/2006/main">
              <a:ext uri="{FF2B5EF4-FFF2-40B4-BE49-F238E27FC236}">
                <a16:creationId xmlns:a16="http://schemas.microsoft.com/office/drawing/2014/main" id="{BD693D4B-F915-4A23-9B2E-C78713341C32}"/>
              </a:ext>
            </a:extLst>
          </p:cNvPr>
          <p:cNvSpPr>
            <a:spLocks xmlns:a="http://schemas.openxmlformats.org/drawingml/2006/main" noGrp="1"/>
          </p:cNvSpPr>
          <p:nvPr/>
        </p:nvSpPr>
        <p:spPr>
          <a:xfrm xmlns:a="http://schemas.openxmlformats.org/drawingml/2006/main">
            <a:off x="523875" y="3619500"/>
            <a:ext cx="76200" cy="1857375"/>
          </a:xfrm>
          <a:prstGeom xmlns:a="http://schemas.openxmlformats.org/drawingml/2006/main" prst="rect">
            <a:avLst/>
          </a:prstGeom>
          <a:solidFill xmlns:a="http://schemas.openxmlformats.org/drawingml/2006/main">
            <a:srgbClr val="4E8D99"/>
          </a:solidFill>
          <a:ln xmlns:a="http://schemas.openxmlformats.org/drawingml/2006/main" w="0">
            <a:solidFill>
              <a:srgbClr val="4E8D99"/>
            </a:solidFill>
            <a:prstDash val="solid"/>
          </a:ln>
        </p:spPr>
      </p:sp>
      <p:sp>
        <p:nvSpPr>
          <p:cNvPr id="16" name="s26-member-2-title">
            <a:extLst xmlns:a="http://schemas.openxmlformats.org/drawingml/2006/main">
              <a:ext uri="{FF2B5EF4-FFF2-40B4-BE49-F238E27FC236}">
                <a16:creationId xmlns:a16="http://schemas.microsoft.com/office/drawing/2014/main" id="{0DC4EF16-9969-4777-BF18-9269854F3FDF}"/>
              </a:ext>
            </a:extLst>
          </p:cNvPr>
          <p:cNvSpPr>
            <a:spLocks xmlns:a="http://schemas.openxmlformats.org/drawingml/2006/main" noGrp="1"/>
          </p:cNvSpPr>
          <p:nvPr/>
        </p:nvSpPr>
        <p:spPr>
          <a:xfrm xmlns:a="http://schemas.openxmlformats.org/drawingml/2006/main">
            <a:off x="771525" y="3771900"/>
            <a:ext cx="4848225"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00" b="1">
                <a:solidFill>
                  <a:srgbClr val="4E8D99"/>
                </a:solidFill>
                <a:latin typeface="Yu Gothic"/>
                <a:ea typeface="Yu Gothic"/>
                <a:cs typeface="Yu Gothic"/>
              </a:defRPr>
            </a:pPr>
            <a:r>
              <a:rPr sz="1800" b="1">
                <a:solidFill>
                  <a:srgbClr val="4E8D99"/>
                </a:solidFill>
                <a:latin typeface="Yu Gothic"/>
                <a:ea typeface="Yu Gothic"/>
                <a:cs typeface="Yu Gothic"/>
              </a:rPr>
              <a:t>共同研究者・共著者</a:t>
            </a:r>
          </a:p>
        </p:txBody>
      </p:sp>
      <p:sp>
        <p:nvSpPr>
          <p:cNvPr id="17" name="s26-member-2-body">
            <a:extLst xmlns:a="http://schemas.openxmlformats.org/drawingml/2006/main">
              <a:ext uri="{FF2B5EF4-FFF2-40B4-BE49-F238E27FC236}">
                <a16:creationId xmlns:a16="http://schemas.microsoft.com/office/drawing/2014/main" id="{8933D874-F286-42A0-8E0A-094B541D9596}"/>
              </a:ext>
            </a:extLst>
          </p:cNvPr>
          <p:cNvSpPr>
            <a:spLocks xmlns:a="http://schemas.openxmlformats.org/drawingml/2006/main" noGrp="1"/>
          </p:cNvSpPr>
          <p:nvPr/>
        </p:nvSpPr>
        <p:spPr>
          <a:xfrm xmlns:a="http://schemas.openxmlformats.org/drawingml/2006/main">
            <a:off x="771525" y="4286250"/>
            <a:ext cx="4848225" cy="10382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275" b="1">
                <a:solidFill>
                  <a:srgbClr val="18201C"/>
                </a:solidFill>
                <a:latin typeface="Yu Gothic"/>
                <a:ea typeface="Yu Gothic"/>
                <a:cs typeface="Yu Gothic"/>
              </a:defRPr>
            </a:pPr>
            <a:r>
              <a:rPr sz="1275" b="1">
                <a:solidFill>
                  <a:srgbClr val="18201C"/>
                </a:solidFill>
                <a:latin typeface="Yu Gothic"/>
                <a:ea typeface="Yu Gothic"/>
                <a:cs typeface="Yu Gothic"/>
              </a:rPr>
              <a:t>クリスティーナ＝エレナ・ストイカ（Stoica Cristina-Elena）博士</a:t>
            </a:r>
          </a:p>
          <a:p xmlns:a="http://schemas.openxmlformats.org/drawingml/2006/main">
            <a:pPr algn="l">
              <a:buNone/>
              <a:defRPr sz="1275" b="1">
                <a:solidFill>
                  <a:srgbClr val="18201C"/>
                </a:solidFill>
                <a:latin typeface="Yu Gothic"/>
                <a:ea typeface="Yu Gothic"/>
                <a:cs typeface="Yu Gothic"/>
              </a:defRPr>
            </a:pPr>
            <a:r>
              <a:rPr sz="1275" b="1">
                <a:solidFill>
                  <a:srgbClr val="18201C"/>
                </a:solidFill>
                <a:latin typeface="Yu Gothic"/>
                <a:ea typeface="Yu Gothic"/>
                <a:cs typeface="Yu Gothic"/>
              </a:rPr>
              <a:t>ルーマニア・バカウ『ヴァシレ・アレクサンドリ』大学</a:t>
            </a:r>
          </a:p>
          <a:p xmlns:a="http://schemas.openxmlformats.org/drawingml/2006/main">
            <a:pPr algn="l">
              <a:buNone/>
              <a:defRPr sz="1275" b="1">
                <a:solidFill>
                  <a:srgbClr val="18201C"/>
                </a:solidFill>
                <a:latin typeface="Yu Gothic"/>
                <a:ea typeface="Yu Gothic"/>
                <a:cs typeface="Yu Gothic"/>
              </a:defRPr>
            </a:pPr>
            <a:r>
              <a:rPr sz="1275" b="1">
                <a:solidFill>
                  <a:srgbClr val="18201C"/>
                </a:solidFill>
                <a:latin typeface="Yu Gothic"/>
                <a:ea typeface="Yu Gothic"/>
                <a:cs typeface="Yu Gothic"/>
              </a:rPr>
              <a:t>身体運動・スポーツ・健康科学部</a:t>
            </a:r>
          </a:p>
          <a:p xmlns:a="http://schemas.openxmlformats.org/drawingml/2006/main">
            <a:pPr algn="l">
              <a:buNone/>
              <a:defRPr sz="1275" b="1">
                <a:solidFill>
                  <a:srgbClr val="18201C"/>
                </a:solidFill>
                <a:latin typeface="Yu Gothic"/>
                <a:ea typeface="Yu Gothic"/>
                <a:cs typeface="Yu Gothic"/>
              </a:defRPr>
            </a:pPr>
            <a:r>
              <a:rPr sz="1275" b="1">
                <a:solidFill>
                  <a:srgbClr val="18201C"/>
                </a:solidFill>
                <a:latin typeface="Yu Gothic"/>
                <a:ea typeface="Yu Gothic"/>
                <a:cs typeface="Yu Gothic"/>
              </a:rPr>
              <a:t>理学療法・作業療法学科 准教授</a:t>
            </a:r>
          </a:p>
        </p:txBody>
      </p:sp>
      <p:sp>
        <p:nvSpPr>
          <p:cNvPr id="18" name="s26-member-3-panel">
            <a:extLst xmlns:a="http://schemas.openxmlformats.org/drawingml/2006/main">
              <a:ext uri="{FF2B5EF4-FFF2-40B4-BE49-F238E27FC236}">
                <a16:creationId xmlns:a16="http://schemas.microsoft.com/office/drawing/2014/main" id="{58E91EC1-2FCB-4993-A120-7FB59EBF6559}"/>
              </a:ext>
            </a:extLst>
          </p:cNvPr>
          <p:cNvSpPr>
            <a:spLocks xmlns:a="http://schemas.openxmlformats.org/drawingml/2006/main" noGrp="1"/>
          </p:cNvSpPr>
          <p:nvPr/>
        </p:nvSpPr>
        <p:spPr>
          <a:xfrm xmlns:a="http://schemas.openxmlformats.org/drawingml/2006/main">
            <a:off x="6334125" y="3619500"/>
            <a:ext cx="5286375" cy="1857375"/>
          </a:xfrm>
          <a:prstGeom xmlns:a="http://schemas.openxmlformats.org/drawingml/2006/main" prst="roundRect">
            <a:avLst>
              <a:gd name="adj" fmla="val 8205"/>
            </a:avLst>
          </a:prstGeom>
          <a:solidFill xmlns:a="http://schemas.openxmlformats.org/drawingml/2006/main">
            <a:srgbClr val="F7F3E7"/>
          </a:solidFill>
          <a:ln xmlns:a="http://schemas.openxmlformats.org/drawingml/2006/main" w="11430">
            <a:solidFill>
              <a:srgbClr val="DDE2DE"/>
            </a:solidFill>
            <a:prstDash val="solid"/>
          </a:ln>
        </p:spPr>
      </p:sp>
      <p:sp>
        <p:nvSpPr>
          <p:cNvPr id="19" name="s26-member-3-accent">
            <a:extLst xmlns:a="http://schemas.openxmlformats.org/drawingml/2006/main">
              <a:ext uri="{FF2B5EF4-FFF2-40B4-BE49-F238E27FC236}">
                <a16:creationId xmlns:a16="http://schemas.microsoft.com/office/drawing/2014/main" id="{F75F719E-E530-495C-BF6D-4D2A14B3A901}"/>
              </a:ext>
            </a:extLst>
          </p:cNvPr>
          <p:cNvSpPr>
            <a:spLocks xmlns:a="http://schemas.openxmlformats.org/drawingml/2006/main" noGrp="1"/>
          </p:cNvSpPr>
          <p:nvPr/>
        </p:nvSpPr>
        <p:spPr>
          <a:xfrm xmlns:a="http://schemas.openxmlformats.org/drawingml/2006/main">
            <a:off x="6334125" y="3619500"/>
            <a:ext cx="76200" cy="1857375"/>
          </a:xfrm>
          <a:prstGeom xmlns:a="http://schemas.openxmlformats.org/drawingml/2006/main" prst="rect">
            <a:avLst/>
          </a:prstGeom>
          <a:solidFill xmlns:a="http://schemas.openxmlformats.org/drawingml/2006/main">
            <a:srgbClr val="B48D30"/>
          </a:solidFill>
          <a:ln xmlns:a="http://schemas.openxmlformats.org/drawingml/2006/main" w="0">
            <a:solidFill>
              <a:srgbClr val="B48D30"/>
            </a:solidFill>
            <a:prstDash val="solid"/>
          </a:ln>
        </p:spPr>
      </p:sp>
      <p:sp>
        <p:nvSpPr>
          <p:cNvPr id="20" name="s26-member-3-title">
            <a:extLst xmlns:a="http://schemas.openxmlformats.org/drawingml/2006/main">
              <a:ext uri="{FF2B5EF4-FFF2-40B4-BE49-F238E27FC236}">
                <a16:creationId xmlns:a16="http://schemas.microsoft.com/office/drawing/2014/main" id="{FFFC6655-F6C3-4E8B-98F8-3B4E6A34D534}"/>
              </a:ext>
            </a:extLst>
          </p:cNvPr>
          <p:cNvSpPr>
            <a:spLocks xmlns:a="http://schemas.openxmlformats.org/drawingml/2006/main" noGrp="1"/>
          </p:cNvSpPr>
          <p:nvPr/>
        </p:nvSpPr>
        <p:spPr>
          <a:xfrm xmlns:a="http://schemas.openxmlformats.org/drawingml/2006/main">
            <a:off x="6581775" y="3771900"/>
            <a:ext cx="4848225"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00" b="1">
                <a:solidFill>
                  <a:srgbClr val="B48D30"/>
                </a:solidFill>
                <a:latin typeface="Yu Gothic"/>
                <a:ea typeface="Yu Gothic"/>
                <a:cs typeface="Yu Gothic"/>
              </a:defRPr>
            </a:pPr>
            <a:r>
              <a:rPr sz="1800" b="1">
                <a:solidFill>
                  <a:srgbClr val="B48D30"/>
                </a:solidFill>
                <a:latin typeface="Yu Gothic"/>
                <a:ea typeface="Yu Gothic"/>
                <a:cs typeface="Yu Gothic"/>
              </a:rPr>
              <a:t>共同研究者・共著者</a:t>
            </a:r>
          </a:p>
        </p:txBody>
      </p:sp>
      <p:sp>
        <p:nvSpPr>
          <p:cNvPr id="21" name="s26-member-3-body">
            <a:extLst xmlns:a="http://schemas.openxmlformats.org/drawingml/2006/main">
              <a:ext uri="{FF2B5EF4-FFF2-40B4-BE49-F238E27FC236}">
                <a16:creationId xmlns:a16="http://schemas.microsoft.com/office/drawing/2014/main" id="{DE780263-EF13-4244-9213-E58B7DC3C437}"/>
              </a:ext>
            </a:extLst>
          </p:cNvPr>
          <p:cNvSpPr>
            <a:spLocks xmlns:a="http://schemas.openxmlformats.org/drawingml/2006/main" noGrp="1"/>
          </p:cNvSpPr>
          <p:nvPr/>
        </p:nvSpPr>
        <p:spPr>
          <a:xfrm xmlns:a="http://schemas.openxmlformats.org/drawingml/2006/main">
            <a:off x="6581775" y="4286250"/>
            <a:ext cx="4848225" cy="10382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275" b="1">
                <a:solidFill>
                  <a:srgbClr val="18201C"/>
                </a:solidFill>
                <a:latin typeface="Yu Gothic"/>
                <a:ea typeface="Yu Gothic"/>
                <a:cs typeface="Yu Gothic"/>
              </a:defRPr>
            </a:pPr>
            <a:r>
              <a:rPr sz="1275" b="1">
                <a:solidFill>
                  <a:srgbClr val="18201C"/>
                </a:solidFill>
                <a:latin typeface="Yu Gothic"/>
                <a:ea typeface="Yu Gothic"/>
                <a:cs typeface="Yu Gothic"/>
              </a:rPr>
              <a:t>プレドラグ・フィリポヴィッチ（Predrag Filipović）</a:t>
            </a:r>
          </a:p>
          <a:p xmlns:a="http://schemas.openxmlformats.org/drawingml/2006/main">
            <a:pPr algn="l">
              <a:buNone/>
              <a:defRPr sz="1275" b="1">
                <a:solidFill>
                  <a:srgbClr val="18201C"/>
                </a:solidFill>
                <a:latin typeface="Yu Gothic"/>
                <a:ea typeface="Yu Gothic"/>
                <a:cs typeface="Yu Gothic"/>
              </a:defRPr>
            </a:pPr>
            <a:r>
              <a:rPr sz="1275" b="1">
                <a:solidFill>
                  <a:srgbClr val="18201C"/>
                </a:solidFill>
                <a:latin typeface="Yu Gothic"/>
                <a:ea typeface="Yu Gothic"/>
                <a:cs typeface="Yu Gothic"/>
              </a:rPr>
              <a:t>ウェルネス・アカデミー・ペジャ・フィリポヴィッチ</a:t>
            </a:r>
          </a:p>
          <a:p xmlns:a="http://schemas.openxmlformats.org/drawingml/2006/main">
            <a:pPr algn="l">
              <a:buNone/>
              <a:defRPr sz="1275" b="1">
                <a:solidFill>
                  <a:srgbClr val="18201C"/>
                </a:solidFill>
                <a:latin typeface="Yu Gothic"/>
                <a:ea typeface="Yu Gothic"/>
                <a:cs typeface="Yu Gothic"/>
              </a:defRPr>
            </a:pPr>
            <a:r>
              <a:rPr sz="1275" b="1">
                <a:solidFill>
                  <a:srgbClr val="18201C"/>
                </a:solidFill>
                <a:latin typeface="Yu Gothic"/>
                <a:ea typeface="Yu Gothic"/>
                <a:cs typeface="Yu Gothic"/>
              </a:rPr>
              <a:t>セルビア共和国・ベオグラード代表・学院長</a:t>
            </a:r>
          </a:p>
          <a:p xmlns:a="http://schemas.openxmlformats.org/drawingml/2006/main">
            <a:pPr algn="l">
              <a:buNone/>
              <a:defRPr sz="1275" b="1">
                <a:solidFill>
                  <a:srgbClr val="18201C"/>
                </a:solidFill>
                <a:latin typeface="Yu Gothic"/>
                <a:ea typeface="Yu Gothic"/>
                <a:cs typeface="Yu Gothic"/>
              </a:defRPr>
            </a:pPr>
            <a:r>
              <a:rPr sz="1275" b="1">
                <a:solidFill>
                  <a:srgbClr val="18201C"/>
                </a:solidFill>
                <a:latin typeface="Yu Gothic"/>
                <a:ea typeface="Yu Gothic"/>
                <a:cs typeface="Yu Gothic"/>
              </a:rPr>
              <a:t>マッサージ・ウェルネス教育者・開発者／経済学修士</a:t>
            </a:r>
          </a:p>
        </p:txBody>
      </p:sp>
      <p:sp>
        <p:nvSpPr>
          <p:cNvPr id="22" name="s26-team-note">
            <a:extLst xmlns:a="http://schemas.openxmlformats.org/drawingml/2006/main">
              <a:ext uri="{FF2B5EF4-FFF2-40B4-BE49-F238E27FC236}">
                <a16:creationId xmlns:a16="http://schemas.microsoft.com/office/drawing/2014/main" id="{E7987640-361C-46EB-ADA7-A855A7E2DB0C}"/>
              </a:ext>
            </a:extLst>
          </p:cNvPr>
          <p:cNvSpPr>
            <a:spLocks xmlns:a="http://schemas.openxmlformats.org/drawingml/2006/main" noGrp="1"/>
          </p:cNvSpPr>
          <p:nvPr/>
        </p:nvSpPr>
        <p:spPr>
          <a:xfrm xmlns:a="http://schemas.openxmlformats.org/drawingml/2006/main">
            <a:off x="1143000" y="5715000"/>
            <a:ext cx="99060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875" b="1">
                <a:solidFill>
                  <a:srgbClr val="1F5B45"/>
                </a:solidFill>
                <a:latin typeface="Yu Gothic"/>
                <a:ea typeface="Yu Gothic"/>
                <a:cs typeface="Yu Gothic"/>
              </a:defRPr>
            </a:pPr>
            <a:r>
              <a:rPr sz="1875" b="1">
                <a:solidFill>
                  <a:srgbClr val="1F5B45"/>
                </a:solidFill>
                <a:latin typeface="Yu Gothic"/>
                <a:ea typeface="Yu Gothic"/>
                <a:cs typeface="Yu Gothic"/>
              </a:rPr>
              <a:t>日本・アジアとヨーロッパの共同研究体制を基盤に、地域間比較へ発展させる。</a:t>
            </a:r>
          </a:p>
        </p:txBody>
      </p:sp>
    </p:spTree>
    <p:extLst>
      <p:ext uri="{BB962C8B-B14F-4D97-AF65-F5344CB8AC3E}">
        <p14:creationId xmlns:p14="http://schemas.microsoft.com/office/powerpoint/2010/main" val="956139857"/>
      </p:ext>
    </p:extLst>
  </p:cSld>
</p:sld>
</file>

<file path=ppt/slides/slide28.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4" name="eyebrow-27">
            <a:extLst xmlns:a="http://schemas.openxmlformats.org/drawingml/2006/main">
              <a:ext uri="{FF2B5EF4-FFF2-40B4-BE49-F238E27FC236}">
                <a16:creationId xmlns:a16="http://schemas.microsoft.com/office/drawing/2014/main" id="{198239AB-4123-4E6F-B877-8A6A3689AE86}"/>
              </a:ext>
            </a:extLst>
          </p:cNvPr>
          <p:cNvSpPr>
            <a:spLocks xmlns:a="http://schemas.openxmlformats.org/drawingml/2006/main" noGrp="1"/>
          </p:cNvSpPr>
          <p:nvPr/>
        </p:nvSpPr>
        <p:spPr>
          <a:xfrm xmlns:a="http://schemas.openxmlformats.org/drawingml/2006/main">
            <a:off x="400050" y="238125"/>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275" b="1">
                <a:solidFill>
                  <a:srgbClr val="1F5B45"/>
                </a:solidFill>
                <a:latin typeface="Yu Gothic"/>
                <a:ea typeface="Yu Gothic"/>
                <a:cs typeface="Yu Gothic"/>
              </a:defRPr>
            </a:pPr>
            <a:r>
              <a:rPr sz="1275" b="1">
                <a:solidFill>
                  <a:srgbClr val="1F5B45"/>
                </a:solidFill>
                <a:latin typeface="Yu Gothic"/>
                <a:ea typeface="Yu Gothic"/>
                <a:cs typeface="Yu Gothic"/>
              </a:rPr>
              <a:t>森林浴を中核とする継続的未病ケア</a:t>
            </a:r>
          </a:p>
        </p:txBody>
      </p:sp>
      <p:sp>
        <p:nvSpPr>
          <p:cNvPr id="2" name="title-27">
            <a:extLst xmlns:a="http://schemas.openxmlformats.org/drawingml/2006/main">
              <a:ext uri="{FF2B5EF4-FFF2-40B4-BE49-F238E27FC236}">
                <a16:creationId xmlns:a16="http://schemas.microsoft.com/office/drawing/2014/main" id="{2D276C59-F381-4E03-94EC-31258734E90E}"/>
              </a:ext>
            </a:extLst>
          </p:cNvPr>
          <p:cNvSpPr>
            <a:spLocks xmlns:a="http://schemas.openxmlformats.org/drawingml/2006/main" noGrp="1"/>
          </p:cNvSpPr>
          <p:nvPr/>
        </p:nvSpPr>
        <p:spPr>
          <a:xfrm xmlns:a="http://schemas.openxmlformats.org/drawingml/2006/main">
            <a:off x="400050" y="514350"/>
            <a:ext cx="113919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3300" b="1">
                <a:solidFill>
                  <a:srgbClr val="18201C"/>
                </a:solidFill>
                <a:latin typeface="Yu Gothic"/>
                <a:ea typeface="Yu Gothic"/>
                <a:cs typeface="Yu Gothic"/>
              </a:defRPr>
            </a:pPr>
            <a:r>
              <a:rPr sz="3300" b="1">
                <a:solidFill>
                  <a:srgbClr val="18201C"/>
                </a:solidFill>
                <a:latin typeface="Yu Gothic"/>
                <a:ea typeface="Yu Gothic"/>
                <a:cs typeface="Yu Gothic"/>
              </a:rPr>
              <a:t>主要参考文献</a:t>
            </a:r>
          </a:p>
        </p:txBody>
      </p:sp>
      <p:sp>
        <p:nvSpPr>
          <p:cNvPr id="3" name="footer-rule-27">
            <a:extLst xmlns:a="http://schemas.openxmlformats.org/drawingml/2006/main">
              <a:ext uri="{FF2B5EF4-FFF2-40B4-BE49-F238E27FC236}">
                <a16:creationId xmlns:a16="http://schemas.microsoft.com/office/drawing/2014/main" id="{B8E3BE96-030C-482B-895C-E60CC1CF09B7}"/>
              </a:ext>
            </a:extLst>
          </p:cNvPr>
          <p:cNvSpPr>
            <a:spLocks xmlns:a="http://schemas.openxmlformats.org/drawingml/2006/main" noGrp="1"/>
          </p:cNvSpPr>
          <p:nvPr/>
        </p:nvSpPr>
        <p:spPr>
          <a:xfrm xmlns:a="http://schemas.openxmlformats.org/drawingml/2006/main">
            <a:off x="400050" y="6305550"/>
            <a:ext cx="11391900" cy="0"/>
          </a:xfrm>
          <a:prstGeom xmlns:a="http://schemas.openxmlformats.org/drawingml/2006/main" prst="line">
            <a:avLst/>
          </a:prstGeom>
          <a:noFill xmlns:a="http://schemas.openxmlformats.org/drawingml/2006/main"/>
          <a:ln xmlns:a="http://schemas.openxmlformats.org/drawingml/2006/main" w="9525">
            <a:solidFill>
              <a:srgbClr val="D3D9D5"/>
            </a:solidFill>
            <a:prstDash val="solid"/>
          </a:ln>
        </p:spPr>
      </p:sp>
      <p:sp>
        <p:nvSpPr>
          <p:cNvPr id="4" name="footer-author-27">
            <a:extLst xmlns:a="http://schemas.openxmlformats.org/drawingml/2006/main">
              <a:ext uri="{FF2B5EF4-FFF2-40B4-BE49-F238E27FC236}">
                <a16:creationId xmlns:a16="http://schemas.microsoft.com/office/drawing/2014/main" id="{67412624-8505-4009-B327-629C91529715}"/>
              </a:ext>
            </a:extLst>
          </p:cNvPr>
          <p:cNvSpPr>
            <a:spLocks xmlns:a="http://schemas.openxmlformats.org/drawingml/2006/main" noGrp="1"/>
          </p:cNvSpPr>
          <p:nvPr/>
        </p:nvSpPr>
        <p:spPr>
          <a:xfrm xmlns:a="http://schemas.openxmlformats.org/drawingml/2006/main">
            <a:off x="400050" y="6391275"/>
            <a:ext cx="809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一般社団法人国際審査員連盟　石原美惠子</a:t>
            </a:r>
          </a:p>
        </p:txBody>
      </p:sp>
      <p:sp>
        <p:nvSpPr>
          <p:cNvPr id="5" name="footer-number-27">
            <a:extLst xmlns:a="http://schemas.openxmlformats.org/drawingml/2006/main">
              <a:ext uri="{FF2B5EF4-FFF2-40B4-BE49-F238E27FC236}">
                <a16:creationId xmlns:a16="http://schemas.microsoft.com/office/drawing/2014/main" id="{B87F2388-EF9B-4895-A2D2-5AEC2D393CCF}"/>
              </a:ext>
            </a:extLst>
          </p:cNvPr>
          <p:cNvSpPr>
            <a:spLocks xmlns:a="http://schemas.openxmlformats.org/drawingml/2006/main" noGrp="1"/>
          </p:cNvSpPr>
          <p:nvPr/>
        </p:nvSpPr>
        <p:spPr>
          <a:xfrm xmlns:a="http://schemas.openxmlformats.org/drawingml/2006/main">
            <a:off x="11239500" y="6391275"/>
            <a:ext cx="5524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28</a:t>
            </a:r>
          </a:p>
        </p:txBody>
      </p:sp>
      <p:sp>
        <p:nvSpPr>
          <p:cNvPr id="6" name="s25-left-panel">
            <a:extLst xmlns:a="http://schemas.openxmlformats.org/drawingml/2006/main">
              <a:ext uri="{FF2B5EF4-FFF2-40B4-BE49-F238E27FC236}">
                <a16:creationId xmlns:a16="http://schemas.microsoft.com/office/drawing/2014/main" id="{0E150A1B-5AB0-4B3E-BE9C-20876CAD3886}"/>
              </a:ext>
            </a:extLst>
          </p:cNvPr>
          <p:cNvSpPr>
            <a:spLocks xmlns:a="http://schemas.openxmlformats.org/drawingml/2006/main" noGrp="1"/>
          </p:cNvSpPr>
          <p:nvPr/>
        </p:nvSpPr>
        <p:spPr>
          <a:xfrm xmlns:a="http://schemas.openxmlformats.org/drawingml/2006/main">
            <a:off x="400050" y="1524000"/>
            <a:ext cx="5505450" cy="4286250"/>
          </a:xfrm>
          <a:prstGeom xmlns:a="http://schemas.openxmlformats.org/drawingml/2006/main" prst="roundRect">
            <a:avLst>
              <a:gd name="adj" fmla="val 3556"/>
            </a:avLst>
          </a:prstGeom>
          <a:solidFill xmlns:a="http://schemas.openxmlformats.org/drawingml/2006/main">
            <a:srgbClr val="F4F6F4"/>
          </a:solidFill>
          <a:ln xmlns:a="http://schemas.openxmlformats.org/drawingml/2006/main" w="11430">
            <a:solidFill>
              <a:srgbClr val="DDE2DE"/>
            </a:solidFill>
            <a:prstDash val="solid"/>
          </a:ln>
        </p:spPr>
      </p:sp>
      <p:sp>
        <p:nvSpPr>
          <p:cNvPr id="7" name="s25-left-accent">
            <a:extLst xmlns:a="http://schemas.openxmlformats.org/drawingml/2006/main">
              <a:ext uri="{FF2B5EF4-FFF2-40B4-BE49-F238E27FC236}">
                <a16:creationId xmlns:a16="http://schemas.microsoft.com/office/drawing/2014/main" id="{209F88D8-A4D8-4374-AA61-EF9B6A5361C0}"/>
              </a:ext>
            </a:extLst>
          </p:cNvPr>
          <p:cNvSpPr>
            <a:spLocks xmlns:a="http://schemas.openxmlformats.org/drawingml/2006/main" noGrp="1"/>
          </p:cNvSpPr>
          <p:nvPr/>
        </p:nvSpPr>
        <p:spPr>
          <a:xfrm xmlns:a="http://schemas.openxmlformats.org/drawingml/2006/main">
            <a:off x="400050" y="1524000"/>
            <a:ext cx="76200" cy="4286250"/>
          </a:xfrm>
          <a:prstGeom xmlns:a="http://schemas.openxmlformats.org/drawingml/2006/main" prst="rect">
            <a:avLst/>
          </a:prstGeom>
          <a:solidFill xmlns:a="http://schemas.openxmlformats.org/drawingml/2006/main">
            <a:srgbClr val="1F5B45"/>
          </a:solidFill>
          <a:ln xmlns:a="http://schemas.openxmlformats.org/drawingml/2006/main" w="0">
            <a:solidFill>
              <a:srgbClr val="1F5B45"/>
            </a:solidFill>
            <a:prstDash val="solid"/>
          </a:ln>
        </p:spPr>
      </p:sp>
      <p:sp>
        <p:nvSpPr>
          <p:cNvPr id="8" name="s25-left-title">
            <a:extLst xmlns:a="http://schemas.openxmlformats.org/drawingml/2006/main">
              <a:ext uri="{FF2B5EF4-FFF2-40B4-BE49-F238E27FC236}">
                <a16:creationId xmlns:a16="http://schemas.microsoft.com/office/drawing/2014/main" id="{F6497F0F-0CC1-47A6-A3CF-57A4E805A059}"/>
              </a:ext>
            </a:extLst>
          </p:cNvPr>
          <p:cNvSpPr>
            <a:spLocks xmlns:a="http://schemas.openxmlformats.org/drawingml/2006/main" noGrp="1"/>
          </p:cNvSpPr>
          <p:nvPr/>
        </p:nvSpPr>
        <p:spPr>
          <a:xfrm xmlns:a="http://schemas.openxmlformats.org/drawingml/2006/main">
            <a:off x="647700" y="1676400"/>
            <a:ext cx="50673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75" b="1">
                <a:solidFill>
                  <a:srgbClr val="1F5B45"/>
                </a:solidFill>
                <a:latin typeface="Yu Gothic"/>
                <a:ea typeface="Yu Gothic"/>
                <a:cs typeface="Yu Gothic"/>
              </a:defRPr>
            </a:pPr>
            <a:r>
              <a:rPr sz="1875" b="1">
                <a:solidFill>
                  <a:srgbClr val="1F5B45"/>
                </a:solidFill>
                <a:latin typeface="Yu Gothic"/>
                <a:ea typeface="Yu Gothic"/>
                <a:cs typeface="Yu Gothic"/>
              </a:rPr>
              <a:t>森林浴・自然音</a:t>
            </a:r>
          </a:p>
        </p:txBody>
      </p:sp>
      <p:sp>
        <p:nvSpPr>
          <p:cNvPr id="9" name="s25-left-body">
            <a:extLst xmlns:a="http://schemas.openxmlformats.org/drawingml/2006/main">
              <a:ext uri="{FF2B5EF4-FFF2-40B4-BE49-F238E27FC236}">
                <a16:creationId xmlns:a16="http://schemas.microsoft.com/office/drawing/2014/main" id="{09F31573-E4AF-4695-8ABD-BCA6739FD0FC}"/>
              </a:ext>
            </a:extLst>
          </p:cNvPr>
          <p:cNvSpPr>
            <a:spLocks xmlns:a="http://schemas.openxmlformats.org/drawingml/2006/main" noGrp="1"/>
          </p:cNvSpPr>
          <p:nvPr/>
        </p:nvSpPr>
        <p:spPr>
          <a:xfrm xmlns:a="http://schemas.openxmlformats.org/drawingml/2006/main">
            <a:off x="647700" y="2190750"/>
            <a:ext cx="5067300" cy="3467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275" b="0">
                <a:solidFill>
                  <a:srgbClr val="18201C"/>
                </a:solidFill>
                <a:latin typeface="Yu Gothic"/>
                <a:ea typeface="Yu Gothic"/>
                <a:cs typeface="Yu Gothic"/>
              </a:defRPr>
            </a:pPr>
            <a:r>
              <a:rPr sz="1275" b="0">
                <a:solidFill>
                  <a:srgbClr val="18201C"/>
                </a:solidFill>
                <a:latin typeface="Yu Gothic"/>
                <a:ea typeface="Yu Gothic"/>
                <a:cs typeface="Yu Gothic"/>
              </a:rPr>
              <a:t>1. Li Q. Effects of forest environment (Shinrin-yoku/Forest bathing) on health promotion and disease prevention. Environ Health Prev Med. 2022;27:43.</a:t>
            </a:r>
          </a:p>
          <a:p xmlns:a="http://schemas.openxmlformats.org/drawingml/2006/main">
            <a:r>
              <a:t/>
            </a:r>
          </a:p>
          <a:p xmlns:a="http://schemas.openxmlformats.org/drawingml/2006/main">
            <a:pPr algn="l">
              <a:buNone/>
              <a:defRPr sz="1275" b="0">
                <a:solidFill>
                  <a:srgbClr val="18201C"/>
                </a:solidFill>
                <a:latin typeface="Yu Gothic"/>
                <a:ea typeface="Yu Gothic"/>
                <a:cs typeface="Yu Gothic"/>
              </a:defRPr>
            </a:pPr>
            <a:r>
              <a:rPr sz="1275" b="0">
                <a:solidFill>
                  <a:srgbClr val="18201C"/>
                </a:solidFill>
                <a:latin typeface="Yu Gothic"/>
                <a:ea typeface="Yu Gothic"/>
                <a:cs typeface="Yu Gothic"/>
              </a:rPr>
              <a:t>2. Li Q. Effect of forest bathing trips on human immune function. Environ Health Prev Med. 2010;15:9–17.</a:t>
            </a:r>
          </a:p>
          <a:p xmlns:a="http://schemas.openxmlformats.org/drawingml/2006/main">
            <a:r>
              <a:t/>
            </a:r>
          </a:p>
          <a:p xmlns:a="http://schemas.openxmlformats.org/drawingml/2006/main">
            <a:pPr algn="l">
              <a:buNone/>
              <a:defRPr sz="1275" b="0">
                <a:solidFill>
                  <a:srgbClr val="18201C"/>
                </a:solidFill>
                <a:latin typeface="Yu Gothic"/>
                <a:ea typeface="Yu Gothic"/>
                <a:cs typeface="Yu Gothic"/>
              </a:defRPr>
            </a:pPr>
            <a:r>
              <a:rPr sz="1275" b="0">
                <a:solidFill>
                  <a:srgbClr val="18201C"/>
                </a:solidFill>
                <a:latin typeface="Yu Gothic"/>
                <a:ea typeface="Yu Gothic"/>
                <a:cs typeface="Yu Gothic"/>
              </a:rPr>
              <a:t>3. Antonelli M, Barbieri G, Donelli D. Effects of forest bathing on levels of cortisol. Int J Biometeorol. 2019;63:1117–1134.</a:t>
            </a:r>
          </a:p>
          <a:p xmlns:a="http://schemas.openxmlformats.org/drawingml/2006/main">
            <a:r>
              <a:t/>
            </a:r>
          </a:p>
          <a:p xmlns:a="http://schemas.openxmlformats.org/drawingml/2006/main">
            <a:pPr algn="l">
              <a:buNone/>
              <a:defRPr sz="1275" b="0">
                <a:solidFill>
                  <a:srgbClr val="18201C"/>
                </a:solidFill>
                <a:latin typeface="Yu Gothic"/>
                <a:ea typeface="Yu Gothic"/>
                <a:cs typeface="Yu Gothic"/>
              </a:defRPr>
            </a:pPr>
            <a:r>
              <a:rPr sz="1275" b="0">
                <a:solidFill>
                  <a:srgbClr val="18201C"/>
                </a:solidFill>
                <a:latin typeface="Yu Gothic"/>
                <a:ea typeface="Yu Gothic"/>
                <a:cs typeface="Yu Gothic"/>
              </a:rPr>
              <a:t>4. Fan L, Baharum MR. The effect of exposure to natural sounds on stress reduction. Stress. 2024;27:2402519.</a:t>
            </a:r>
          </a:p>
          <a:p xmlns:a="http://schemas.openxmlformats.org/drawingml/2006/main">
            <a:r>
              <a:t/>
            </a:r>
          </a:p>
          <a:p xmlns:a="http://schemas.openxmlformats.org/drawingml/2006/main">
            <a:pPr algn="l">
              <a:buNone/>
              <a:defRPr sz="1275" b="0">
                <a:solidFill>
                  <a:srgbClr val="18201C"/>
                </a:solidFill>
                <a:latin typeface="Yu Gothic"/>
                <a:ea typeface="Yu Gothic"/>
                <a:cs typeface="Yu Gothic"/>
              </a:defRPr>
            </a:pPr>
            <a:r>
              <a:rPr sz="1275" b="0">
                <a:solidFill>
                  <a:srgbClr val="18201C"/>
                </a:solidFill>
                <a:latin typeface="Yu Gothic"/>
                <a:ea typeface="Yu Gothic"/>
                <a:cs typeface="Yu Gothic"/>
              </a:rPr>
              <a:t>5. Zhu R, et al. Effects of natural sound exposure on health recovery. Sci Total Environ. 2024;921:171052.</a:t>
            </a:r>
          </a:p>
        </p:txBody>
      </p:sp>
      <p:sp>
        <p:nvSpPr>
          <p:cNvPr id="10" name="s25-right-panel">
            <a:extLst xmlns:a="http://schemas.openxmlformats.org/drawingml/2006/main">
              <a:ext uri="{FF2B5EF4-FFF2-40B4-BE49-F238E27FC236}">
                <a16:creationId xmlns:a16="http://schemas.microsoft.com/office/drawing/2014/main" id="{E0E82B01-8C0F-47B7-84ED-90E1A3E3FB1B}"/>
              </a:ext>
            </a:extLst>
          </p:cNvPr>
          <p:cNvSpPr>
            <a:spLocks xmlns:a="http://schemas.openxmlformats.org/drawingml/2006/main" noGrp="1"/>
          </p:cNvSpPr>
          <p:nvPr/>
        </p:nvSpPr>
        <p:spPr>
          <a:xfrm xmlns:a="http://schemas.openxmlformats.org/drawingml/2006/main">
            <a:off x="6286500" y="1524000"/>
            <a:ext cx="5505450" cy="4286250"/>
          </a:xfrm>
          <a:prstGeom xmlns:a="http://schemas.openxmlformats.org/drawingml/2006/main" prst="roundRect">
            <a:avLst>
              <a:gd name="adj" fmla="val 3556"/>
            </a:avLst>
          </a:prstGeom>
          <a:solidFill xmlns:a="http://schemas.openxmlformats.org/drawingml/2006/main">
            <a:srgbClr val="EDF5F7"/>
          </a:solidFill>
          <a:ln xmlns:a="http://schemas.openxmlformats.org/drawingml/2006/main" w="11430">
            <a:solidFill>
              <a:srgbClr val="DDE2DE"/>
            </a:solidFill>
            <a:prstDash val="solid"/>
          </a:ln>
        </p:spPr>
      </p:sp>
      <p:sp>
        <p:nvSpPr>
          <p:cNvPr id="11" name="s25-right-accent">
            <a:extLst xmlns:a="http://schemas.openxmlformats.org/drawingml/2006/main">
              <a:ext uri="{FF2B5EF4-FFF2-40B4-BE49-F238E27FC236}">
                <a16:creationId xmlns:a16="http://schemas.microsoft.com/office/drawing/2014/main" id="{6FDA380C-5F0B-4008-965D-7517AA3880BF}"/>
              </a:ext>
            </a:extLst>
          </p:cNvPr>
          <p:cNvSpPr>
            <a:spLocks xmlns:a="http://schemas.openxmlformats.org/drawingml/2006/main" noGrp="1"/>
          </p:cNvSpPr>
          <p:nvPr/>
        </p:nvSpPr>
        <p:spPr>
          <a:xfrm xmlns:a="http://schemas.openxmlformats.org/drawingml/2006/main">
            <a:off x="6286500" y="1524000"/>
            <a:ext cx="76200" cy="4286250"/>
          </a:xfrm>
          <a:prstGeom xmlns:a="http://schemas.openxmlformats.org/drawingml/2006/main" prst="rect">
            <a:avLst/>
          </a:prstGeom>
          <a:solidFill xmlns:a="http://schemas.openxmlformats.org/drawingml/2006/main">
            <a:srgbClr val="4E8D99"/>
          </a:solidFill>
          <a:ln xmlns:a="http://schemas.openxmlformats.org/drawingml/2006/main" w="0">
            <a:solidFill>
              <a:srgbClr val="4E8D99"/>
            </a:solidFill>
            <a:prstDash val="solid"/>
          </a:ln>
        </p:spPr>
      </p:sp>
      <p:sp>
        <p:nvSpPr>
          <p:cNvPr id="12" name="s25-right-title">
            <a:extLst xmlns:a="http://schemas.openxmlformats.org/drawingml/2006/main">
              <a:ext uri="{FF2B5EF4-FFF2-40B4-BE49-F238E27FC236}">
                <a16:creationId xmlns:a16="http://schemas.microsoft.com/office/drawing/2014/main" id="{86BFA96D-AFEE-48EC-886A-AFF194D3A51C}"/>
              </a:ext>
            </a:extLst>
          </p:cNvPr>
          <p:cNvSpPr>
            <a:spLocks xmlns:a="http://schemas.openxmlformats.org/drawingml/2006/main" noGrp="1"/>
          </p:cNvSpPr>
          <p:nvPr/>
        </p:nvSpPr>
        <p:spPr>
          <a:xfrm xmlns:a="http://schemas.openxmlformats.org/drawingml/2006/main">
            <a:off x="6534150" y="1676400"/>
            <a:ext cx="50673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75" b="1">
                <a:solidFill>
                  <a:srgbClr val="4E8D99"/>
                </a:solidFill>
                <a:latin typeface="Yu Gothic"/>
                <a:ea typeface="Yu Gothic"/>
                <a:cs typeface="Yu Gothic"/>
              </a:defRPr>
            </a:pPr>
            <a:r>
              <a:rPr sz="1875" b="1">
                <a:solidFill>
                  <a:srgbClr val="4E8D99"/>
                </a:solidFill>
                <a:latin typeface="Yu Gothic"/>
                <a:ea typeface="Yu Gothic"/>
                <a:cs typeface="Yu Gothic"/>
              </a:rPr>
              <a:t>温泉・ストレス・長期指標</a:t>
            </a:r>
          </a:p>
        </p:txBody>
      </p:sp>
      <p:sp>
        <p:nvSpPr>
          <p:cNvPr id="13" name="s25-right-body">
            <a:extLst xmlns:a="http://schemas.openxmlformats.org/drawingml/2006/main">
              <a:ext uri="{FF2B5EF4-FFF2-40B4-BE49-F238E27FC236}">
                <a16:creationId xmlns:a16="http://schemas.microsoft.com/office/drawing/2014/main" id="{6C23F473-228E-4913-B53B-0AB53CB9E367}"/>
              </a:ext>
            </a:extLst>
          </p:cNvPr>
          <p:cNvSpPr>
            <a:spLocks xmlns:a="http://schemas.openxmlformats.org/drawingml/2006/main" noGrp="1"/>
          </p:cNvSpPr>
          <p:nvPr/>
        </p:nvSpPr>
        <p:spPr>
          <a:xfrm xmlns:a="http://schemas.openxmlformats.org/drawingml/2006/main">
            <a:off x="6534150" y="2190750"/>
            <a:ext cx="5067300" cy="3467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275" b="0">
                <a:solidFill>
                  <a:srgbClr val="18201C"/>
                </a:solidFill>
                <a:latin typeface="Yu Gothic"/>
                <a:ea typeface="Yu Gothic"/>
                <a:cs typeface="Yu Gothic"/>
              </a:defRPr>
            </a:pPr>
            <a:r>
              <a:rPr sz="1275" b="0">
                <a:solidFill>
                  <a:srgbClr val="18201C"/>
                </a:solidFill>
                <a:latin typeface="Yu Gothic"/>
                <a:ea typeface="Yu Gothic"/>
                <a:cs typeface="Yu Gothic"/>
              </a:rPr>
              <a:t>6. Takeda M, et al. Hot spring bathing practices have a positive effect on mental health in Japan. Heliyon. 2023;9:e19631.</a:t>
            </a:r>
          </a:p>
          <a:p xmlns:a="http://schemas.openxmlformats.org/drawingml/2006/main">
            <a:r>
              <a:t/>
            </a:r>
          </a:p>
          <a:p xmlns:a="http://schemas.openxmlformats.org/drawingml/2006/main">
            <a:pPr algn="l">
              <a:buNone/>
              <a:defRPr sz="1275" b="0">
                <a:solidFill>
                  <a:srgbClr val="18201C"/>
                </a:solidFill>
                <a:latin typeface="Yu Gothic"/>
                <a:ea typeface="Yu Gothic"/>
                <a:cs typeface="Yu Gothic"/>
              </a:defRPr>
            </a:pPr>
            <a:r>
              <a:rPr sz="1275" b="0">
                <a:solidFill>
                  <a:srgbClr val="18201C"/>
                </a:solidFill>
                <a:latin typeface="Yu Gothic"/>
                <a:ea typeface="Yu Gothic"/>
                <a:cs typeface="Yu Gothic"/>
              </a:rPr>
              <a:t>7. Antonelli M, et al. Balneotherapy and cortisol levels: an updated systematic review. Int J Biometeorol. 2024;68:1909–1922.</a:t>
            </a:r>
          </a:p>
          <a:p xmlns:a="http://schemas.openxmlformats.org/drawingml/2006/main">
            <a:r>
              <a:t/>
            </a:r>
          </a:p>
          <a:p xmlns:a="http://schemas.openxmlformats.org/drawingml/2006/main">
            <a:pPr algn="l">
              <a:buNone/>
              <a:defRPr sz="1275" b="0">
                <a:solidFill>
                  <a:srgbClr val="18201C"/>
                </a:solidFill>
                <a:latin typeface="Yu Gothic"/>
                <a:ea typeface="Yu Gothic"/>
                <a:cs typeface="Yu Gothic"/>
              </a:defRPr>
            </a:pPr>
            <a:r>
              <a:rPr sz="1275" b="0">
                <a:solidFill>
                  <a:srgbClr val="18201C"/>
                </a:solidFill>
                <a:latin typeface="Yu Gothic"/>
                <a:ea typeface="Yu Gothic"/>
                <a:cs typeface="Yu Gothic"/>
              </a:rPr>
              <a:t>8. McEwen BS. Protective and damaging effects of stress mediators. N Engl J Med. 1998;338:171–179.</a:t>
            </a:r>
          </a:p>
          <a:p xmlns:a="http://schemas.openxmlformats.org/drawingml/2006/main">
            <a:r>
              <a:t/>
            </a:r>
          </a:p>
          <a:p xmlns:a="http://schemas.openxmlformats.org/drawingml/2006/main">
            <a:pPr algn="l">
              <a:buNone/>
              <a:defRPr sz="1275" b="0">
                <a:solidFill>
                  <a:srgbClr val="18201C"/>
                </a:solidFill>
                <a:latin typeface="Yu Gothic"/>
                <a:ea typeface="Yu Gothic"/>
                <a:cs typeface="Yu Gothic"/>
              </a:defRPr>
            </a:pPr>
            <a:r>
              <a:rPr sz="1275" b="0">
                <a:solidFill>
                  <a:srgbClr val="18201C"/>
                </a:solidFill>
                <a:latin typeface="Yu Gothic"/>
                <a:ea typeface="Yu Gothic"/>
                <a:cs typeface="Yu Gothic"/>
              </a:rPr>
              <a:t>9. Vanuytsel T, et al. Psychological stress and intestinal permeability. Gut. 2014;63:1293–1299.</a:t>
            </a:r>
          </a:p>
          <a:p xmlns:a="http://schemas.openxmlformats.org/drawingml/2006/main">
            <a:r>
              <a:t/>
            </a:r>
          </a:p>
          <a:p xmlns:a="http://schemas.openxmlformats.org/drawingml/2006/main">
            <a:pPr algn="l">
              <a:buNone/>
              <a:defRPr sz="1275" b="0">
                <a:solidFill>
                  <a:srgbClr val="18201C"/>
                </a:solidFill>
                <a:latin typeface="Yu Gothic"/>
                <a:ea typeface="Yu Gothic"/>
                <a:cs typeface="Yu Gothic"/>
              </a:defRPr>
            </a:pPr>
            <a:r>
              <a:rPr sz="1275" b="0">
                <a:solidFill>
                  <a:srgbClr val="18201C"/>
                </a:solidFill>
                <a:latin typeface="Yu Gothic"/>
                <a:ea typeface="Yu Gothic"/>
                <a:cs typeface="Yu Gothic"/>
              </a:rPr>
              <a:t>10. Epel ES, et al. Accelerated telomere shortening in response to life stress. PNAS. 2004;101:17312–17315.</a:t>
            </a:r>
          </a:p>
        </p:txBody>
      </p:sp>
    </p:spTree>
    <p:extLst>
      <p:ext uri="{BB962C8B-B14F-4D97-AF65-F5344CB8AC3E}">
        <p14:creationId xmlns:p14="http://schemas.microsoft.com/office/powerpoint/2010/main" val="840284245"/>
      </p:ext>
    </p:extLst>
  </p:cSld>
</p:sld>
</file>

<file path=ppt/slides/slide29.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9" name="s28-side">
            <a:extLst xmlns:a="http://schemas.openxmlformats.org/drawingml/2006/main">
              <a:ext uri="{FF2B5EF4-FFF2-40B4-BE49-F238E27FC236}">
                <a16:creationId xmlns:a16="http://schemas.microsoft.com/office/drawing/2014/main" id="{65C829AA-8ED4-4885-83E9-85FAC4CF6096}"/>
              </a:ext>
            </a:extLst>
          </p:cNvPr>
          <p:cNvSpPr>
            <a:spLocks xmlns:a="http://schemas.openxmlformats.org/drawingml/2006/main" noGrp="1"/>
          </p:cNvSpPr>
          <p:nvPr/>
        </p:nvSpPr>
        <p:spPr>
          <a:xfrm xmlns:a="http://schemas.openxmlformats.org/drawingml/2006/main">
            <a:off x="0" y="0"/>
            <a:ext cx="247650" cy="6858000"/>
          </a:xfrm>
          <a:prstGeom xmlns:a="http://schemas.openxmlformats.org/drawingml/2006/main" prst="rect">
            <a:avLst/>
          </a:prstGeom>
          <a:solidFill xmlns:a="http://schemas.openxmlformats.org/drawingml/2006/main">
            <a:srgbClr val="1F5B45"/>
          </a:solidFill>
          <a:ln xmlns:a="http://schemas.openxmlformats.org/drawingml/2006/main" w="0">
            <a:solidFill>
              <a:srgbClr val="1F5B45"/>
            </a:solidFill>
            <a:prstDash val="solid"/>
          </a:ln>
        </p:spPr>
      </p:sp>
      <p:sp>
        <p:nvSpPr>
          <p:cNvPr id="2" name="s28-title">
            <a:extLst xmlns:a="http://schemas.openxmlformats.org/drawingml/2006/main">
              <a:ext uri="{FF2B5EF4-FFF2-40B4-BE49-F238E27FC236}">
                <a16:creationId xmlns:a16="http://schemas.microsoft.com/office/drawing/2014/main" id="{E4534168-7BD9-45E6-8D6F-6684678DF0AF}"/>
              </a:ext>
            </a:extLst>
          </p:cNvPr>
          <p:cNvSpPr>
            <a:spLocks xmlns:a="http://schemas.openxmlformats.org/drawingml/2006/main" noGrp="1"/>
          </p:cNvSpPr>
          <p:nvPr/>
        </p:nvSpPr>
        <p:spPr>
          <a:xfrm xmlns:a="http://schemas.openxmlformats.org/drawingml/2006/main">
            <a:off x="590550" y="552450"/>
            <a:ext cx="106680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4050" b="1">
                <a:solidFill>
                  <a:srgbClr val="1F5B45"/>
                </a:solidFill>
                <a:latin typeface="Yu Gothic"/>
                <a:ea typeface="Yu Gothic"/>
                <a:cs typeface="Yu Gothic"/>
              </a:defRPr>
            </a:pPr>
            <a:r>
              <a:rPr sz="4050" b="1">
                <a:solidFill>
                  <a:srgbClr val="1F5B45"/>
                </a:solidFill>
                <a:latin typeface="Yu Gothic"/>
                <a:ea typeface="Yu Gothic"/>
                <a:cs typeface="Yu Gothic"/>
              </a:rPr>
              <a:t>まとめ</a:t>
            </a:r>
          </a:p>
        </p:txBody>
      </p:sp>
      <p:sp>
        <p:nvSpPr>
          <p:cNvPr id="3" name="s28-main">
            <a:extLst xmlns:a="http://schemas.openxmlformats.org/drawingml/2006/main">
              <a:ext uri="{FF2B5EF4-FFF2-40B4-BE49-F238E27FC236}">
                <a16:creationId xmlns:a16="http://schemas.microsoft.com/office/drawing/2014/main" id="{1319A639-26C3-466F-9D65-0C654C10A6B3}"/>
              </a:ext>
            </a:extLst>
          </p:cNvPr>
          <p:cNvSpPr>
            <a:spLocks xmlns:a="http://schemas.openxmlformats.org/drawingml/2006/main" noGrp="1"/>
          </p:cNvSpPr>
          <p:nvPr/>
        </p:nvSpPr>
        <p:spPr>
          <a:xfrm xmlns:a="http://schemas.openxmlformats.org/drawingml/2006/main">
            <a:off x="685800" y="1571625"/>
            <a:ext cx="7524750" cy="2762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2475" b="1">
                <a:solidFill>
                  <a:srgbClr val="18201C"/>
                </a:solidFill>
                <a:latin typeface="Yu Gothic"/>
                <a:ea typeface="Yu Gothic"/>
                <a:cs typeface="Yu Gothic"/>
              </a:defRPr>
            </a:pPr>
            <a:r>
              <a:rPr sz="2475" b="1">
                <a:solidFill>
                  <a:srgbClr val="18201C"/>
                </a:solidFill>
                <a:latin typeface="Yu Gothic"/>
                <a:ea typeface="Yu Gothic"/>
                <a:cs typeface="Yu Gothic"/>
              </a:rPr>
              <a:t>SPAは、身体が調整へ向かう入口をつくる。</a:t>
            </a:r>
          </a:p>
          <a:p xmlns:a="http://schemas.openxmlformats.org/drawingml/2006/main">
            <a:pPr algn="l">
              <a:buNone/>
              <a:defRPr sz="2475" b="1">
                <a:solidFill>
                  <a:srgbClr val="18201C"/>
                </a:solidFill>
                <a:latin typeface="Yu Gothic"/>
                <a:ea typeface="Yu Gothic"/>
                <a:cs typeface="Yu Gothic"/>
              </a:defRPr>
            </a:pPr>
            <a:r>
              <a:rPr sz="2475" b="1">
                <a:solidFill>
                  <a:srgbClr val="18201C"/>
                </a:solidFill>
                <a:latin typeface="Yu Gothic"/>
                <a:ea typeface="Yu Gothic"/>
                <a:cs typeface="Yu Gothic"/>
              </a:rPr>
              <a:t>森林浴は、実際の多感覚自然環境との結びつきを深める。</a:t>
            </a:r>
          </a:p>
          <a:p xmlns:a="http://schemas.openxmlformats.org/drawingml/2006/main">
            <a:pPr algn="l">
              <a:buNone/>
              <a:defRPr sz="2475" b="1">
                <a:solidFill>
                  <a:srgbClr val="18201C"/>
                </a:solidFill>
                <a:latin typeface="Yu Gothic"/>
                <a:ea typeface="Yu Gothic"/>
                <a:cs typeface="Yu Gothic"/>
              </a:defRPr>
            </a:pPr>
            <a:r>
              <a:rPr sz="2475" b="1">
                <a:solidFill>
                  <a:srgbClr val="18201C"/>
                </a:solidFill>
                <a:latin typeface="Yu Gothic"/>
                <a:ea typeface="Yu Gothic"/>
                <a:cs typeface="Yu Gothic"/>
              </a:rPr>
              <a:t>温泉浴は、温熱・浮力・泉質と休息によって回復を支える。</a:t>
            </a:r>
          </a:p>
          <a:p xmlns:a="http://schemas.openxmlformats.org/drawingml/2006/main">
            <a:pPr algn="l">
              <a:buNone/>
              <a:defRPr sz="2475" b="1">
                <a:solidFill>
                  <a:srgbClr val="18201C"/>
                </a:solidFill>
                <a:latin typeface="Yu Gothic"/>
                <a:ea typeface="Yu Gothic"/>
                <a:cs typeface="Yu Gothic"/>
              </a:defRPr>
            </a:pPr>
            <a:r>
              <a:rPr sz="2475" b="1">
                <a:solidFill>
                  <a:srgbClr val="18201C"/>
                </a:solidFill>
                <a:latin typeface="Yu Gothic"/>
                <a:ea typeface="Yu Gothic"/>
                <a:cs typeface="Yu Gothic"/>
              </a:rPr>
              <a:t>日常の自然接触は、一回の体験を続けられる習慣へ移す。</a:t>
            </a:r>
          </a:p>
        </p:txBody>
      </p:sp>
      <p:sp>
        <p:nvSpPr>
          <p:cNvPr id="4" name="s28-phrase-box">
            <a:extLst xmlns:a="http://schemas.openxmlformats.org/drawingml/2006/main">
              <a:ext uri="{FF2B5EF4-FFF2-40B4-BE49-F238E27FC236}">
                <a16:creationId xmlns:a16="http://schemas.microsoft.com/office/drawing/2014/main" id="{54450159-AD72-4AA3-B149-71D04124D4F4}"/>
              </a:ext>
            </a:extLst>
          </p:cNvPr>
          <p:cNvSpPr>
            <a:spLocks xmlns:a="http://schemas.openxmlformats.org/drawingml/2006/main" noGrp="1"/>
          </p:cNvSpPr>
          <p:nvPr/>
        </p:nvSpPr>
        <p:spPr>
          <a:xfrm xmlns:a="http://schemas.openxmlformats.org/drawingml/2006/main">
            <a:off x="8667750" y="1524000"/>
            <a:ext cx="2857500" cy="2905125"/>
          </a:xfrm>
          <a:prstGeom xmlns:a="http://schemas.openxmlformats.org/drawingml/2006/main" prst="roundRect">
            <a:avLst>
              <a:gd name="adj" fmla="val 5333"/>
            </a:avLst>
          </a:prstGeom>
          <a:solidFill xmlns:a="http://schemas.openxmlformats.org/drawingml/2006/main">
            <a:srgbClr val="DDEBE3"/>
          </a:solidFill>
          <a:ln xmlns:a="http://schemas.openxmlformats.org/drawingml/2006/main" w="19050">
            <a:solidFill>
              <a:srgbClr val="1F5B45"/>
            </a:solidFill>
            <a:prstDash val="solid"/>
          </a:ln>
        </p:spPr>
      </p:sp>
      <p:sp>
        <p:nvSpPr>
          <p:cNvPr id="5" name="s28-phrase">
            <a:extLst xmlns:a="http://schemas.openxmlformats.org/drawingml/2006/main">
              <a:ext uri="{FF2B5EF4-FFF2-40B4-BE49-F238E27FC236}">
                <a16:creationId xmlns:a16="http://schemas.microsoft.com/office/drawing/2014/main" id="{E4FB8C24-562C-4603-B97C-6BC0D00EC1F4}"/>
              </a:ext>
            </a:extLst>
          </p:cNvPr>
          <p:cNvSpPr>
            <a:spLocks xmlns:a="http://schemas.openxmlformats.org/drawingml/2006/main" noGrp="1"/>
          </p:cNvSpPr>
          <p:nvPr/>
        </p:nvSpPr>
        <p:spPr>
          <a:xfrm xmlns:a="http://schemas.openxmlformats.org/drawingml/2006/main">
            <a:off x="9096375" y="2095500"/>
            <a:ext cx="200025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83980"/>
          </a:bodyPr>
          <a:lstStyle xmlns:a="http://schemas.openxmlformats.org/drawingml/2006/main"/>
          <a:p xmlns:a="http://schemas.openxmlformats.org/drawingml/2006/main">
            <a:pPr algn="ctr">
              <a:buNone/>
              <a:defRPr sz="2850" b="1">
                <a:solidFill>
                  <a:srgbClr val="1F5B45"/>
                </a:solidFill>
                <a:latin typeface="Yu Gothic"/>
                <a:ea typeface="Yu Gothic"/>
                <a:cs typeface="Yu Gothic"/>
              </a:defRPr>
            </a:pPr>
            <a:r>
              <a:rPr sz="2850" b="1">
                <a:solidFill>
                  <a:srgbClr val="1F5B45"/>
                </a:solidFill>
                <a:latin typeface="Yu Gothic"/>
                <a:ea typeface="Yu Gothic"/>
                <a:cs typeface="Yu Gothic"/>
              </a:rPr>
              <a:t>個人ごとの</a:t>
            </a:r>
          </a:p>
          <a:p xmlns:a="http://schemas.openxmlformats.org/drawingml/2006/main">
            <a:pPr algn="ctr">
              <a:buNone/>
              <a:defRPr sz="2850" b="1">
                <a:solidFill>
                  <a:srgbClr val="1F5B45"/>
                </a:solidFill>
                <a:latin typeface="Yu Gothic"/>
                <a:ea typeface="Yu Gothic"/>
                <a:cs typeface="Yu Gothic"/>
              </a:defRPr>
            </a:pPr>
            <a:r>
              <a:rPr sz="2850" b="1">
                <a:solidFill>
                  <a:srgbClr val="1F5B45"/>
                </a:solidFill>
                <a:latin typeface="Yu Gothic"/>
                <a:ea typeface="Yu Gothic"/>
                <a:cs typeface="Yu Gothic"/>
              </a:rPr>
              <a:t>A→B→C軌跡</a:t>
            </a:r>
          </a:p>
          <a:p xmlns:a="http://schemas.openxmlformats.org/drawingml/2006/main">
            <a:pPr algn="ctr">
              <a:buNone/>
              <a:defRPr sz="2850" b="1">
                <a:solidFill>
                  <a:srgbClr val="1F5B45"/>
                </a:solidFill>
                <a:latin typeface="Yu Gothic"/>
                <a:ea typeface="Yu Gothic"/>
                <a:cs typeface="Yu Gothic"/>
              </a:defRPr>
            </a:pPr>
            <a:r>
              <a:rPr sz="2850" b="1">
                <a:solidFill>
                  <a:srgbClr val="1F5B45"/>
                </a:solidFill>
                <a:latin typeface="Yu Gothic"/>
                <a:ea typeface="Yu Gothic"/>
                <a:cs typeface="Yu Gothic"/>
              </a:rPr>
              <a:t>6名で再現性を</a:t>
            </a:r>
          </a:p>
          <a:p xmlns:a="http://schemas.openxmlformats.org/drawingml/2006/main">
            <a:pPr algn="ctr">
              <a:buNone/>
              <a:defRPr sz="2850" b="1">
                <a:solidFill>
                  <a:srgbClr val="1F5B45"/>
                </a:solidFill>
                <a:latin typeface="Yu Gothic"/>
                <a:ea typeface="Yu Gothic"/>
                <a:cs typeface="Yu Gothic"/>
              </a:defRPr>
            </a:pPr>
            <a:r>
              <a:rPr sz="2850" b="1">
                <a:solidFill>
                  <a:srgbClr val="1F5B45"/>
                </a:solidFill>
                <a:latin typeface="Yu Gothic"/>
                <a:ea typeface="Yu Gothic"/>
                <a:cs typeface="Yu Gothic"/>
              </a:rPr>
              <a:t>確認する</a:t>
            </a:r>
          </a:p>
        </p:txBody>
      </p:sp>
      <p:sp>
        <p:nvSpPr>
          <p:cNvPr id="6" name="s28-rule">
            <a:extLst xmlns:a="http://schemas.openxmlformats.org/drawingml/2006/main">
              <a:ext uri="{FF2B5EF4-FFF2-40B4-BE49-F238E27FC236}">
                <a16:creationId xmlns:a16="http://schemas.microsoft.com/office/drawing/2014/main" id="{808E0922-0162-452F-8313-B031918F8CC1}"/>
              </a:ext>
            </a:extLst>
          </p:cNvPr>
          <p:cNvSpPr>
            <a:spLocks xmlns:a="http://schemas.openxmlformats.org/drawingml/2006/main" noGrp="1"/>
          </p:cNvSpPr>
          <p:nvPr/>
        </p:nvSpPr>
        <p:spPr>
          <a:xfrm xmlns:a="http://schemas.openxmlformats.org/drawingml/2006/main">
            <a:off x="685800" y="4810125"/>
            <a:ext cx="10839450" cy="0"/>
          </a:xfrm>
          <a:prstGeom xmlns:a="http://schemas.openxmlformats.org/drawingml/2006/main" prst="line">
            <a:avLst/>
          </a:prstGeom>
          <a:noFill xmlns:a="http://schemas.openxmlformats.org/drawingml/2006/main"/>
          <a:ln xmlns:a="http://schemas.openxmlformats.org/drawingml/2006/main" w="14288">
            <a:solidFill>
              <a:srgbClr val="D3D9D5"/>
            </a:solidFill>
            <a:prstDash val="solid"/>
          </a:ln>
        </p:spPr>
      </p:sp>
      <p:sp>
        <p:nvSpPr>
          <p:cNvPr id="7" name="s28-conclusion">
            <a:extLst xmlns:a="http://schemas.openxmlformats.org/drawingml/2006/main">
              <a:ext uri="{FF2B5EF4-FFF2-40B4-BE49-F238E27FC236}">
                <a16:creationId xmlns:a16="http://schemas.microsoft.com/office/drawing/2014/main" id="{C7EF520A-6EC2-4DF8-9861-3545B65E1734}"/>
              </a:ext>
            </a:extLst>
          </p:cNvPr>
          <p:cNvSpPr>
            <a:spLocks xmlns:a="http://schemas.openxmlformats.org/drawingml/2006/main" noGrp="1"/>
          </p:cNvSpPr>
          <p:nvPr/>
        </p:nvSpPr>
        <p:spPr>
          <a:xfrm xmlns:a="http://schemas.openxmlformats.org/drawingml/2006/main">
            <a:off x="857250" y="5095875"/>
            <a:ext cx="104775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buNone/>
              <a:defRPr sz="2025" b="1">
                <a:solidFill>
                  <a:srgbClr val="57615B"/>
                </a:solidFill>
                <a:latin typeface="Yu Gothic"/>
                <a:ea typeface="Yu Gothic"/>
                <a:cs typeface="Yu Gothic"/>
              </a:defRPr>
            </a:pPr>
            <a:r>
              <a:rPr sz="2025" b="1">
                <a:solidFill>
                  <a:srgbClr val="57615B"/>
                </a:solidFill>
                <a:latin typeface="Yu Gothic"/>
                <a:ea typeface="Yu Gothic"/>
                <a:cs typeface="Yu Gothic"/>
              </a:rPr>
              <a:t>本モデルは、現場の感覚を、持続時間と回復軌跡で検証できる先導研究へつなぐ。</a:t>
            </a:r>
          </a:p>
        </p:txBody>
      </p:sp>
      <p:sp>
        <p:nvSpPr>
          <p:cNvPr id="8" name="s28-author">
            <a:extLst xmlns:a="http://schemas.openxmlformats.org/drawingml/2006/main">
              <a:ext uri="{FF2B5EF4-FFF2-40B4-BE49-F238E27FC236}">
                <a16:creationId xmlns:a16="http://schemas.microsoft.com/office/drawing/2014/main" id="{EC7BA13D-6E33-400E-8847-34768D63956B}"/>
              </a:ext>
            </a:extLst>
          </p:cNvPr>
          <p:cNvSpPr>
            <a:spLocks xmlns:a="http://schemas.openxmlformats.org/drawingml/2006/main" noGrp="1"/>
          </p:cNvSpPr>
          <p:nvPr/>
        </p:nvSpPr>
        <p:spPr>
          <a:xfrm xmlns:a="http://schemas.openxmlformats.org/drawingml/2006/main">
            <a:off x="685800" y="5953125"/>
            <a:ext cx="108394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buNone/>
              <a:defRPr sz="2100" b="1">
                <a:solidFill>
                  <a:srgbClr val="18201C"/>
                </a:solidFill>
                <a:latin typeface="Yu Gothic"/>
                <a:ea typeface="Yu Gothic"/>
                <a:cs typeface="Yu Gothic"/>
              </a:defRPr>
            </a:pPr>
            <a:r>
              <a:rPr sz="2100" b="1">
                <a:solidFill>
                  <a:srgbClr val="18201C"/>
                </a:solidFill>
                <a:latin typeface="Yu Gothic"/>
                <a:ea typeface="Yu Gothic"/>
                <a:cs typeface="Yu Gothic"/>
              </a:rPr>
              <a:t>一般社団法人国際審査員連盟　石原美惠子</a:t>
            </a:r>
          </a:p>
        </p:txBody>
      </p:sp>
    </p:spTree>
    <p:extLst>
      <p:ext uri="{BB962C8B-B14F-4D97-AF65-F5344CB8AC3E}">
        <p14:creationId xmlns:p14="http://schemas.microsoft.com/office/powerpoint/2010/main" val="111897880"/>
      </p:ext>
    </p:extLst>
  </p:cSld>
</p:sld>
</file>

<file path=ppt/slides/slide3.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5" name="eyebrow-3">
            <a:extLst xmlns:a="http://schemas.openxmlformats.org/drawingml/2006/main">
              <a:ext uri="{FF2B5EF4-FFF2-40B4-BE49-F238E27FC236}">
                <a16:creationId xmlns:a16="http://schemas.microsoft.com/office/drawing/2014/main" id="{63B64D15-F139-40F8-B73F-9DAAE12D80FA}"/>
              </a:ext>
            </a:extLst>
          </p:cNvPr>
          <p:cNvSpPr>
            <a:spLocks xmlns:a="http://schemas.openxmlformats.org/drawingml/2006/main" noGrp="1"/>
          </p:cNvSpPr>
          <p:nvPr/>
        </p:nvSpPr>
        <p:spPr>
          <a:xfrm xmlns:a="http://schemas.openxmlformats.org/drawingml/2006/main">
            <a:off x="400050" y="238125"/>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275" b="1">
                <a:solidFill>
                  <a:srgbClr val="1F5B45"/>
                </a:solidFill>
                <a:latin typeface="Yu Gothic"/>
                <a:ea typeface="Yu Gothic"/>
                <a:cs typeface="Yu Gothic"/>
              </a:defRPr>
            </a:pPr>
            <a:r>
              <a:rPr sz="1275" b="1">
                <a:solidFill>
                  <a:srgbClr val="1F5B45"/>
                </a:solidFill>
                <a:latin typeface="Yu Gothic"/>
                <a:ea typeface="Yu Gothic"/>
                <a:cs typeface="Yu Gothic"/>
              </a:rPr>
              <a:t>森林浴を中核とする継続的未病ケア</a:t>
            </a:r>
          </a:p>
        </p:txBody>
      </p:sp>
      <p:sp>
        <p:nvSpPr>
          <p:cNvPr id="2" name="title-3">
            <a:extLst xmlns:a="http://schemas.openxmlformats.org/drawingml/2006/main">
              <a:ext uri="{FF2B5EF4-FFF2-40B4-BE49-F238E27FC236}">
                <a16:creationId xmlns:a16="http://schemas.microsoft.com/office/drawing/2014/main" id="{21AA9A0B-AF93-4E22-AEE1-72C84E134349}"/>
              </a:ext>
            </a:extLst>
          </p:cNvPr>
          <p:cNvSpPr>
            <a:spLocks xmlns:a="http://schemas.openxmlformats.org/drawingml/2006/main" noGrp="1"/>
          </p:cNvSpPr>
          <p:nvPr/>
        </p:nvSpPr>
        <p:spPr>
          <a:xfrm xmlns:a="http://schemas.openxmlformats.org/drawingml/2006/main">
            <a:off x="400050" y="514350"/>
            <a:ext cx="113919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3300" b="1">
                <a:solidFill>
                  <a:srgbClr val="18201C"/>
                </a:solidFill>
                <a:latin typeface="Yu Gothic"/>
                <a:ea typeface="Yu Gothic"/>
                <a:cs typeface="Yu Gothic"/>
              </a:defRPr>
            </a:pPr>
            <a:r>
              <a:rPr sz="3300" b="1">
                <a:solidFill>
                  <a:srgbClr val="18201C"/>
                </a:solidFill>
                <a:latin typeface="Yu Gothic"/>
                <a:ea typeface="Yu Gothic"/>
                <a:cs typeface="Yu Gothic"/>
              </a:rPr>
              <a:t>研究の出発点：SPA実践で生じた一つの疑問</a:t>
            </a:r>
          </a:p>
        </p:txBody>
      </p:sp>
      <p:sp>
        <p:nvSpPr>
          <p:cNvPr id="3" name="footer-rule-3">
            <a:extLst xmlns:a="http://schemas.openxmlformats.org/drawingml/2006/main">
              <a:ext uri="{FF2B5EF4-FFF2-40B4-BE49-F238E27FC236}">
                <a16:creationId xmlns:a16="http://schemas.microsoft.com/office/drawing/2014/main" id="{B4D79890-D4E0-430A-9334-0ECAA3F5DE3D}"/>
              </a:ext>
            </a:extLst>
          </p:cNvPr>
          <p:cNvSpPr>
            <a:spLocks xmlns:a="http://schemas.openxmlformats.org/drawingml/2006/main" noGrp="1"/>
          </p:cNvSpPr>
          <p:nvPr/>
        </p:nvSpPr>
        <p:spPr>
          <a:xfrm xmlns:a="http://schemas.openxmlformats.org/drawingml/2006/main">
            <a:off x="400050" y="6305550"/>
            <a:ext cx="11391900" cy="0"/>
          </a:xfrm>
          <a:prstGeom xmlns:a="http://schemas.openxmlformats.org/drawingml/2006/main" prst="line">
            <a:avLst/>
          </a:prstGeom>
          <a:noFill xmlns:a="http://schemas.openxmlformats.org/drawingml/2006/main"/>
          <a:ln xmlns:a="http://schemas.openxmlformats.org/drawingml/2006/main" w="9525">
            <a:solidFill>
              <a:srgbClr val="D3D9D5"/>
            </a:solidFill>
            <a:prstDash val="solid"/>
          </a:ln>
        </p:spPr>
      </p:sp>
      <p:sp>
        <p:nvSpPr>
          <p:cNvPr id="4" name="footer-author-3">
            <a:extLst xmlns:a="http://schemas.openxmlformats.org/drawingml/2006/main">
              <a:ext uri="{FF2B5EF4-FFF2-40B4-BE49-F238E27FC236}">
                <a16:creationId xmlns:a16="http://schemas.microsoft.com/office/drawing/2014/main" id="{A1D8C165-21F8-4539-8784-579F4933B61F}"/>
              </a:ext>
            </a:extLst>
          </p:cNvPr>
          <p:cNvSpPr>
            <a:spLocks xmlns:a="http://schemas.openxmlformats.org/drawingml/2006/main" noGrp="1"/>
          </p:cNvSpPr>
          <p:nvPr/>
        </p:nvSpPr>
        <p:spPr>
          <a:xfrm xmlns:a="http://schemas.openxmlformats.org/drawingml/2006/main">
            <a:off x="400050" y="6391275"/>
            <a:ext cx="809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一般社団法人国際審査員連盟　石原美惠子</a:t>
            </a:r>
          </a:p>
        </p:txBody>
      </p:sp>
      <p:sp>
        <p:nvSpPr>
          <p:cNvPr id="5" name="footer-number-3">
            <a:extLst xmlns:a="http://schemas.openxmlformats.org/drawingml/2006/main">
              <a:ext uri="{FF2B5EF4-FFF2-40B4-BE49-F238E27FC236}">
                <a16:creationId xmlns:a16="http://schemas.microsoft.com/office/drawing/2014/main" id="{6F456FBA-DCFE-4294-BBFF-F44E0A10C3FB}"/>
              </a:ext>
            </a:extLst>
          </p:cNvPr>
          <p:cNvSpPr>
            <a:spLocks xmlns:a="http://schemas.openxmlformats.org/drawingml/2006/main" noGrp="1"/>
          </p:cNvSpPr>
          <p:nvPr/>
        </p:nvSpPr>
        <p:spPr>
          <a:xfrm xmlns:a="http://schemas.openxmlformats.org/drawingml/2006/main">
            <a:off x="11239500" y="6391275"/>
            <a:ext cx="5524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3</a:t>
            </a:r>
          </a:p>
        </p:txBody>
      </p:sp>
      <p:sp>
        <p:nvSpPr>
          <p:cNvPr id="6" name="s3-observation-panel">
            <a:extLst xmlns:a="http://schemas.openxmlformats.org/drawingml/2006/main">
              <a:ext uri="{FF2B5EF4-FFF2-40B4-BE49-F238E27FC236}">
                <a16:creationId xmlns:a16="http://schemas.microsoft.com/office/drawing/2014/main" id="{6E14B3A3-2CEF-400C-89F4-7A9CDBB94B3E}"/>
              </a:ext>
            </a:extLst>
          </p:cNvPr>
          <p:cNvSpPr>
            <a:spLocks xmlns:a="http://schemas.openxmlformats.org/drawingml/2006/main" noGrp="1"/>
          </p:cNvSpPr>
          <p:nvPr/>
        </p:nvSpPr>
        <p:spPr>
          <a:xfrm xmlns:a="http://schemas.openxmlformats.org/drawingml/2006/main">
            <a:off x="400050" y="1600200"/>
            <a:ext cx="5257800" cy="3695700"/>
          </a:xfrm>
          <a:prstGeom xmlns:a="http://schemas.openxmlformats.org/drawingml/2006/main" prst="roundRect">
            <a:avLst>
              <a:gd name="adj" fmla="val 4124"/>
            </a:avLst>
          </a:prstGeom>
          <a:solidFill xmlns:a="http://schemas.openxmlformats.org/drawingml/2006/main">
            <a:srgbClr val="F7F1E8"/>
          </a:solidFill>
          <a:ln xmlns:a="http://schemas.openxmlformats.org/drawingml/2006/main" w="11430">
            <a:solidFill>
              <a:srgbClr val="DDE2DE"/>
            </a:solidFill>
            <a:prstDash val="solid"/>
          </a:ln>
        </p:spPr>
      </p:sp>
      <p:sp>
        <p:nvSpPr>
          <p:cNvPr id="7" name="s3-observation-accent">
            <a:extLst xmlns:a="http://schemas.openxmlformats.org/drawingml/2006/main">
              <a:ext uri="{FF2B5EF4-FFF2-40B4-BE49-F238E27FC236}">
                <a16:creationId xmlns:a16="http://schemas.microsoft.com/office/drawing/2014/main" id="{E918F36C-A053-4992-8D92-3300BEDA7097}"/>
              </a:ext>
            </a:extLst>
          </p:cNvPr>
          <p:cNvSpPr>
            <a:spLocks xmlns:a="http://schemas.openxmlformats.org/drawingml/2006/main" noGrp="1"/>
          </p:cNvSpPr>
          <p:nvPr/>
        </p:nvSpPr>
        <p:spPr>
          <a:xfrm xmlns:a="http://schemas.openxmlformats.org/drawingml/2006/main">
            <a:off x="400050" y="1600200"/>
            <a:ext cx="76200" cy="3695700"/>
          </a:xfrm>
          <a:prstGeom xmlns:a="http://schemas.openxmlformats.org/drawingml/2006/main" prst="rect">
            <a:avLst/>
          </a:prstGeom>
          <a:solidFill xmlns:a="http://schemas.openxmlformats.org/drawingml/2006/main">
            <a:srgbClr val="A96C3D"/>
          </a:solidFill>
          <a:ln xmlns:a="http://schemas.openxmlformats.org/drawingml/2006/main" w="0">
            <a:solidFill>
              <a:srgbClr val="A96C3D"/>
            </a:solidFill>
            <a:prstDash val="solid"/>
          </a:ln>
        </p:spPr>
      </p:sp>
      <p:sp>
        <p:nvSpPr>
          <p:cNvPr id="8" name="s3-observation-title">
            <a:extLst xmlns:a="http://schemas.openxmlformats.org/drawingml/2006/main">
              <a:ext uri="{FF2B5EF4-FFF2-40B4-BE49-F238E27FC236}">
                <a16:creationId xmlns:a16="http://schemas.microsoft.com/office/drawing/2014/main" id="{02C6B871-38FB-4348-A52A-CD4E89DCDF80}"/>
              </a:ext>
            </a:extLst>
          </p:cNvPr>
          <p:cNvSpPr>
            <a:spLocks xmlns:a="http://schemas.openxmlformats.org/drawingml/2006/main" noGrp="1"/>
          </p:cNvSpPr>
          <p:nvPr/>
        </p:nvSpPr>
        <p:spPr>
          <a:xfrm xmlns:a="http://schemas.openxmlformats.org/drawingml/2006/main">
            <a:off x="647700" y="1752600"/>
            <a:ext cx="48196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A96C3D"/>
                </a:solidFill>
                <a:latin typeface="Yu Gothic"/>
                <a:ea typeface="Yu Gothic"/>
                <a:cs typeface="Yu Gothic"/>
              </a:defRPr>
            </a:pPr>
            <a:r>
              <a:rPr sz="2025" b="1">
                <a:solidFill>
                  <a:srgbClr val="A96C3D"/>
                </a:solidFill>
                <a:latin typeface="Yu Gothic"/>
                <a:ea typeface="Yu Gothic"/>
                <a:cs typeface="Yu Gothic"/>
              </a:rPr>
              <a:t>長期の実践で繰り返し見られたこと</a:t>
            </a:r>
          </a:p>
        </p:txBody>
      </p:sp>
      <p:sp>
        <p:nvSpPr>
          <p:cNvPr id="9" name="s3-observation-body">
            <a:extLst xmlns:a="http://schemas.openxmlformats.org/drawingml/2006/main">
              <a:ext uri="{FF2B5EF4-FFF2-40B4-BE49-F238E27FC236}">
                <a16:creationId xmlns:a16="http://schemas.microsoft.com/office/drawing/2014/main" id="{FFDE8491-F77C-450B-9121-A2A801357068}"/>
              </a:ext>
            </a:extLst>
          </p:cNvPr>
          <p:cNvSpPr>
            <a:spLocks xmlns:a="http://schemas.openxmlformats.org/drawingml/2006/main" noGrp="1"/>
          </p:cNvSpPr>
          <p:nvPr/>
        </p:nvSpPr>
        <p:spPr>
          <a:xfrm xmlns:a="http://schemas.openxmlformats.org/drawingml/2006/main">
            <a:off x="647700" y="2266950"/>
            <a:ext cx="4819650" cy="2876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施術中、利用者は呼吸が深まり、筋緊張がほどけ、表情も穏やかになる。</a:t>
            </a:r>
          </a:p>
          <a:p xmlns:a="http://schemas.openxmlformats.org/drawingml/2006/main">
            <a:r>
              <a:t/>
            </a:r>
          </a:p>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施術直後には「身体が軽い」「気持ちが落ち着いた」という反応が多い。</a:t>
            </a:r>
          </a:p>
          <a:p xmlns:a="http://schemas.openxmlformats.org/drawingml/2006/main">
            <a:r>
              <a:t/>
            </a:r>
          </a:p>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しかし、仕事や生活の負荷に戻ると、その感覚は次第に薄れていく。</a:t>
            </a:r>
          </a:p>
        </p:txBody>
      </p:sp>
      <p:sp>
        <p:nvSpPr>
          <p:cNvPr id="10" name="s3-question-panel">
            <a:extLst xmlns:a="http://schemas.openxmlformats.org/drawingml/2006/main">
              <a:ext uri="{FF2B5EF4-FFF2-40B4-BE49-F238E27FC236}">
                <a16:creationId xmlns:a16="http://schemas.microsoft.com/office/drawing/2014/main" id="{A0124E9A-AE38-457B-9CD2-565A66EDBF37}"/>
              </a:ext>
            </a:extLst>
          </p:cNvPr>
          <p:cNvSpPr>
            <a:spLocks xmlns:a="http://schemas.openxmlformats.org/drawingml/2006/main" noGrp="1"/>
          </p:cNvSpPr>
          <p:nvPr/>
        </p:nvSpPr>
        <p:spPr>
          <a:xfrm xmlns:a="http://schemas.openxmlformats.org/drawingml/2006/main">
            <a:off x="6115050" y="1600200"/>
            <a:ext cx="5676900" cy="3695700"/>
          </a:xfrm>
          <a:prstGeom xmlns:a="http://schemas.openxmlformats.org/drawingml/2006/main" prst="roundRect">
            <a:avLst>
              <a:gd name="adj" fmla="val 4124"/>
            </a:avLst>
          </a:prstGeom>
          <a:solidFill xmlns:a="http://schemas.openxmlformats.org/drawingml/2006/main">
            <a:srgbClr val="DDEBE3"/>
          </a:solidFill>
          <a:ln xmlns:a="http://schemas.openxmlformats.org/drawingml/2006/main" w="11430">
            <a:solidFill>
              <a:srgbClr val="DDE2DE"/>
            </a:solidFill>
            <a:prstDash val="solid"/>
          </a:ln>
        </p:spPr>
      </p:sp>
      <p:sp>
        <p:nvSpPr>
          <p:cNvPr id="11" name="s3-question-accent">
            <a:extLst xmlns:a="http://schemas.openxmlformats.org/drawingml/2006/main">
              <a:ext uri="{FF2B5EF4-FFF2-40B4-BE49-F238E27FC236}">
                <a16:creationId xmlns:a16="http://schemas.microsoft.com/office/drawing/2014/main" id="{7965AFBA-DAD6-44C7-936F-D85C935E2710}"/>
              </a:ext>
            </a:extLst>
          </p:cNvPr>
          <p:cNvSpPr>
            <a:spLocks xmlns:a="http://schemas.openxmlformats.org/drawingml/2006/main" noGrp="1"/>
          </p:cNvSpPr>
          <p:nvPr/>
        </p:nvSpPr>
        <p:spPr>
          <a:xfrm xmlns:a="http://schemas.openxmlformats.org/drawingml/2006/main">
            <a:off x="6115050" y="1600200"/>
            <a:ext cx="76200" cy="3695700"/>
          </a:xfrm>
          <a:prstGeom xmlns:a="http://schemas.openxmlformats.org/drawingml/2006/main" prst="rect">
            <a:avLst/>
          </a:prstGeom>
          <a:solidFill xmlns:a="http://schemas.openxmlformats.org/drawingml/2006/main">
            <a:srgbClr val="1F5B45"/>
          </a:solidFill>
          <a:ln xmlns:a="http://schemas.openxmlformats.org/drawingml/2006/main" w="0">
            <a:solidFill>
              <a:srgbClr val="1F5B45"/>
            </a:solidFill>
            <a:prstDash val="solid"/>
          </a:ln>
        </p:spPr>
      </p:sp>
      <p:sp>
        <p:nvSpPr>
          <p:cNvPr id="12" name="s3-question-title">
            <a:extLst xmlns:a="http://schemas.openxmlformats.org/drawingml/2006/main">
              <a:ext uri="{FF2B5EF4-FFF2-40B4-BE49-F238E27FC236}">
                <a16:creationId xmlns:a16="http://schemas.microsoft.com/office/drawing/2014/main" id="{0AADFCF5-9F7E-46A9-A8BE-A4E5259E58FB}"/>
              </a:ext>
            </a:extLst>
          </p:cNvPr>
          <p:cNvSpPr>
            <a:spLocks xmlns:a="http://schemas.openxmlformats.org/drawingml/2006/main" noGrp="1"/>
          </p:cNvSpPr>
          <p:nvPr/>
        </p:nvSpPr>
        <p:spPr>
          <a:xfrm xmlns:a="http://schemas.openxmlformats.org/drawingml/2006/main">
            <a:off x="6362700" y="1752600"/>
            <a:ext cx="52387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1F5B45"/>
                </a:solidFill>
                <a:latin typeface="Yu Gothic"/>
                <a:ea typeface="Yu Gothic"/>
                <a:cs typeface="Yu Gothic"/>
              </a:defRPr>
            </a:pPr>
            <a:r>
              <a:rPr sz="2025" b="1">
                <a:solidFill>
                  <a:srgbClr val="1F5B45"/>
                </a:solidFill>
                <a:latin typeface="Yu Gothic"/>
                <a:ea typeface="Yu Gothic"/>
                <a:cs typeface="Yu Gothic"/>
              </a:rPr>
              <a:t>そこから生まれた問い</a:t>
            </a:r>
          </a:p>
        </p:txBody>
      </p:sp>
      <p:sp>
        <p:nvSpPr>
          <p:cNvPr id="13" name="s3-question-body">
            <a:extLst xmlns:a="http://schemas.openxmlformats.org/drawingml/2006/main">
              <a:ext uri="{FF2B5EF4-FFF2-40B4-BE49-F238E27FC236}">
                <a16:creationId xmlns:a16="http://schemas.microsoft.com/office/drawing/2014/main" id="{9A664CC1-9679-47BA-B3DC-29247DD9FC18}"/>
              </a:ext>
            </a:extLst>
          </p:cNvPr>
          <p:cNvSpPr>
            <a:spLocks xmlns:a="http://schemas.openxmlformats.org/drawingml/2006/main" noGrp="1"/>
          </p:cNvSpPr>
          <p:nvPr/>
        </p:nvSpPr>
        <p:spPr>
          <a:xfrm xmlns:a="http://schemas.openxmlformats.org/drawingml/2006/main">
            <a:off x="6362700" y="2266950"/>
            <a:ext cx="5238750" cy="2876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18201C"/>
                </a:solidFill>
                <a:latin typeface="Yu Gothic"/>
                <a:ea typeface="Yu Gothic"/>
                <a:cs typeface="Yu Gothic"/>
              </a:defRPr>
            </a:pPr>
            <a:r>
              <a:rPr sz="2025" b="1">
                <a:solidFill>
                  <a:srgbClr val="18201C"/>
                </a:solidFill>
                <a:latin typeface="Yu Gothic"/>
                <a:ea typeface="Yu Gothic"/>
                <a:cs typeface="Yu Gothic"/>
              </a:rPr>
              <a:t>SPAで始まった回復を、実際の森林と温泉へつなげたとき、回復感はより深く、より長く続くのではないか。</a:t>
            </a:r>
          </a:p>
          <a:p xmlns:a="http://schemas.openxmlformats.org/drawingml/2006/main">
            <a:r>
              <a:t/>
            </a:r>
          </a:p>
          <a:p xmlns:a="http://schemas.openxmlformats.org/drawingml/2006/main">
            <a:pPr algn="l">
              <a:buNone/>
              <a:defRPr sz="2025" b="1">
                <a:solidFill>
                  <a:srgbClr val="18201C"/>
                </a:solidFill>
                <a:latin typeface="Yu Gothic"/>
                <a:ea typeface="Yu Gothic"/>
                <a:cs typeface="Yu Gothic"/>
              </a:defRPr>
            </a:pPr>
            <a:r>
              <a:rPr sz="2025" b="1">
                <a:solidFill>
                  <a:srgbClr val="18201C"/>
                </a:solidFill>
                <a:latin typeface="Yu Gothic"/>
                <a:ea typeface="Yu Gothic"/>
                <a:cs typeface="Yu Gothic"/>
              </a:rPr>
              <a:t>その差を、同じ人の身体感覚と時間経過から確かめられないか。</a:t>
            </a:r>
          </a:p>
        </p:txBody>
      </p:sp>
      <p:sp>
        <p:nvSpPr>
          <p:cNvPr id="14" name="s3-voice">
            <a:extLst xmlns:a="http://schemas.openxmlformats.org/drawingml/2006/main">
              <a:ext uri="{FF2B5EF4-FFF2-40B4-BE49-F238E27FC236}">
                <a16:creationId xmlns:a16="http://schemas.microsoft.com/office/drawing/2014/main" id="{0F055565-7071-431F-A31A-88A35C21EC83}"/>
              </a:ext>
            </a:extLst>
          </p:cNvPr>
          <p:cNvSpPr>
            <a:spLocks xmlns:a="http://schemas.openxmlformats.org/drawingml/2006/main" noGrp="1"/>
          </p:cNvSpPr>
          <p:nvPr/>
        </p:nvSpPr>
        <p:spPr>
          <a:xfrm xmlns:a="http://schemas.openxmlformats.org/drawingml/2006/main">
            <a:off x="2095500" y="5543550"/>
            <a:ext cx="80010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2025" b="1">
                <a:solidFill>
                  <a:srgbClr val="1F5B45"/>
                </a:solidFill>
                <a:latin typeface="Yu Gothic"/>
                <a:ea typeface="Yu Gothic"/>
                <a:cs typeface="Yu Gothic"/>
              </a:defRPr>
            </a:pPr>
            <a:r>
              <a:rPr sz="2025" b="1">
                <a:solidFill>
                  <a:srgbClr val="1F5B45"/>
                </a:solidFill>
                <a:latin typeface="Yu Gothic"/>
                <a:ea typeface="Yu Gothic"/>
                <a:cs typeface="Yu Gothic"/>
              </a:rPr>
              <a:t>現場の違和感を、比較可能な研究課題へ変える。</a:t>
            </a:r>
          </a:p>
        </p:txBody>
      </p:sp>
    </p:spTree>
    <p:extLst>
      <p:ext uri="{BB962C8B-B14F-4D97-AF65-F5344CB8AC3E}">
        <p14:creationId xmlns:p14="http://schemas.microsoft.com/office/powerpoint/2010/main" val="1455527634"/>
      </p:ext>
    </p:extLst>
  </p:cSld>
</p:sld>
</file>

<file path=ppt/slides/slide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2" name="eyebrow-4">
            <a:extLst xmlns:a="http://schemas.openxmlformats.org/drawingml/2006/main">
              <a:ext uri="{FF2B5EF4-FFF2-40B4-BE49-F238E27FC236}">
                <a16:creationId xmlns:a16="http://schemas.microsoft.com/office/drawing/2014/main" id="{970098D2-DB29-420B-A9DE-A62556500A2E}"/>
              </a:ext>
            </a:extLst>
          </p:cNvPr>
          <p:cNvSpPr>
            <a:spLocks xmlns:a="http://schemas.openxmlformats.org/drawingml/2006/main" noGrp="1"/>
          </p:cNvSpPr>
          <p:nvPr/>
        </p:nvSpPr>
        <p:spPr>
          <a:xfrm xmlns:a="http://schemas.openxmlformats.org/drawingml/2006/main">
            <a:off x="400050" y="238125"/>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275" b="1">
                <a:solidFill>
                  <a:srgbClr val="1F5B45"/>
                </a:solidFill>
                <a:latin typeface="Yu Gothic"/>
                <a:ea typeface="Yu Gothic"/>
                <a:cs typeface="Yu Gothic"/>
              </a:defRPr>
            </a:pPr>
            <a:r>
              <a:rPr sz="1275" b="1">
                <a:solidFill>
                  <a:srgbClr val="1F5B45"/>
                </a:solidFill>
                <a:latin typeface="Yu Gothic"/>
                <a:ea typeface="Yu Gothic"/>
                <a:cs typeface="Yu Gothic"/>
              </a:rPr>
              <a:t>森林浴を中核とする継続的未病ケア</a:t>
            </a:r>
          </a:p>
        </p:txBody>
      </p:sp>
      <p:sp>
        <p:nvSpPr>
          <p:cNvPr id="2" name="title-4">
            <a:extLst xmlns:a="http://schemas.openxmlformats.org/drawingml/2006/main">
              <a:ext uri="{FF2B5EF4-FFF2-40B4-BE49-F238E27FC236}">
                <a16:creationId xmlns:a16="http://schemas.microsoft.com/office/drawing/2014/main" id="{3F49DB8E-42CF-4D7A-9AD4-675775D4E3F4}"/>
              </a:ext>
            </a:extLst>
          </p:cNvPr>
          <p:cNvSpPr>
            <a:spLocks xmlns:a="http://schemas.openxmlformats.org/drawingml/2006/main" noGrp="1"/>
          </p:cNvSpPr>
          <p:nvPr/>
        </p:nvSpPr>
        <p:spPr>
          <a:xfrm xmlns:a="http://schemas.openxmlformats.org/drawingml/2006/main">
            <a:off x="400050" y="514350"/>
            <a:ext cx="113919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3300" b="1">
                <a:solidFill>
                  <a:srgbClr val="18201C"/>
                </a:solidFill>
                <a:latin typeface="Yu Gothic"/>
                <a:ea typeface="Yu Gothic"/>
                <a:cs typeface="Yu Gothic"/>
              </a:defRPr>
            </a:pPr>
            <a:r>
              <a:rPr sz="3300" b="1">
                <a:solidFill>
                  <a:srgbClr val="18201C"/>
                </a:solidFill>
                <a:latin typeface="Yu Gothic"/>
                <a:ea typeface="Yu Gothic"/>
                <a:cs typeface="Yu Gothic"/>
              </a:rPr>
              <a:t>中心となる研究課題</a:t>
            </a:r>
          </a:p>
        </p:txBody>
      </p:sp>
      <p:sp>
        <p:nvSpPr>
          <p:cNvPr id="3" name="footer-rule-4">
            <a:extLst xmlns:a="http://schemas.openxmlformats.org/drawingml/2006/main">
              <a:ext uri="{FF2B5EF4-FFF2-40B4-BE49-F238E27FC236}">
                <a16:creationId xmlns:a16="http://schemas.microsoft.com/office/drawing/2014/main" id="{B85330A2-4CE7-404F-A719-066AC8F877FA}"/>
              </a:ext>
            </a:extLst>
          </p:cNvPr>
          <p:cNvSpPr>
            <a:spLocks xmlns:a="http://schemas.openxmlformats.org/drawingml/2006/main" noGrp="1"/>
          </p:cNvSpPr>
          <p:nvPr/>
        </p:nvSpPr>
        <p:spPr>
          <a:xfrm xmlns:a="http://schemas.openxmlformats.org/drawingml/2006/main">
            <a:off x="400050" y="6305550"/>
            <a:ext cx="11391900" cy="0"/>
          </a:xfrm>
          <a:prstGeom xmlns:a="http://schemas.openxmlformats.org/drawingml/2006/main" prst="line">
            <a:avLst/>
          </a:prstGeom>
          <a:noFill xmlns:a="http://schemas.openxmlformats.org/drawingml/2006/main"/>
          <a:ln xmlns:a="http://schemas.openxmlformats.org/drawingml/2006/main" w="9525">
            <a:solidFill>
              <a:srgbClr val="D3D9D5"/>
            </a:solidFill>
            <a:prstDash val="solid"/>
          </a:ln>
        </p:spPr>
      </p:sp>
      <p:sp>
        <p:nvSpPr>
          <p:cNvPr id="4" name="footer-author-4">
            <a:extLst xmlns:a="http://schemas.openxmlformats.org/drawingml/2006/main">
              <a:ext uri="{FF2B5EF4-FFF2-40B4-BE49-F238E27FC236}">
                <a16:creationId xmlns:a16="http://schemas.microsoft.com/office/drawing/2014/main" id="{8CAE56DB-067E-466E-83BD-31BABD05CD73}"/>
              </a:ext>
            </a:extLst>
          </p:cNvPr>
          <p:cNvSpPr>
            <a:spLocks xmlns:a="http://schemas.openxmlformats.org/drawingml/2006/main" noGrp="1"/>
          </p:cNvSpPr>
          <p:nvPr/>
        </p:nvSpPr>
        <p:spPr>
          <a:xfrm xmlns:a="http://schemas.openxmlformats.org/drawingml/2006/main">
            <a:off x="400050" y="6391275"/>
            <a:ext cx="809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一般社団法人国際審査員連盟　石原美惠子</a:t>
            </a:r>
          </a:p>
        </p:txBody>
      </p:sp>
      <p:sp>
        <p:nvSpPr>
          <p:cNvPr id="5" name="footer-number-4">
            <a:extLst xmlns:a="http://schemas.openxmlformats.org/drawingml/2006/main">
              <a:ext uri="{FF2B5EF4-FFF2-40B4-BE49-F238E27FC236}">
                <a16:creationId xmlns:a16="http://schemas.microsoft.com/office/drawing/2014/main" id="{3159AD56-200F-4EF6-A3CC-30CA5D5E8430}"/>
              </a:ext>
            </a:extLst>
          </p:cNvPr>
          <p:cNvSpPr>
            <a:spLocks xmlns:a="http://schemas.openxmlformats.org/drawingml/2006/main" noGrp="1"/>
          </p:cNvSpPr>
          <p:nvPr/>
        </p:nvSpPr>
        <p:spPr>
          <a:xfrm xmlns:a="http://schemas.openxmlformats.org/drawingml/2006/main">
            <a:off x="11239500" y="6391275"/>
            <a:ext cx="5524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4</a:t>
            </a:r>
          </a:p>
        </p:txBody>
      </p:sp>
      <p:sp>
        <p:nvSpPr>
          <p:cNvPr id="6" name="s4-question">
            <a:extLst xmlns:a="http://schemas.openxmlformats.org/drawingml/2006/main">
              <a:ext uri="{FF2B5EF4-FFF2-40B4-BE49-F238E27FC236}">
                <a16:creationId xmlns:a16="http://schemas.microsoft.com/office/drawing/2014/main" id="{E8D21477-2180-42B7-B995-C8AC61AAC4D2}"/>
              </a:ext>
            </a:extLst>
          </p:cNvPr>
          <p:cNvSpPr>
            <a:spLocks xmlns:a="http://schemas.openxmlformats.org/drawingml/2006/main" noGrp="1"/>
          </p:cNvSpPr>
          <p:nvPr/>
        </p:nvSpPr>
        <p:spPr>
          <a:xfrm xmlns:a="http://schemas.openxmlformats.org/drawingml/2006/main">
            <a:off x="742950" y="1524000"/>
            <a:ext cx="10706100" cy="1257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buNone/>
              <a:defRPr sz="3150" b="1">
                <a:solidFill>
                  <a:srgbClr val="1F5B45"/>
                </a:solidFill>
                <a:latin typeface="Yu Gothic"/>
                <a:ea typeface="Yu Gothic"/>
                <a:cs typeface="Yu Gothic"/>
              </a:defRPr>
            </a:pPr>
            <a:r>
              <a:rPr sz="3150" b="1">
                <a:solidFill>
                  <a:srgbClr val="1F5B45"/>
                </a:solidFill>
                <a:latin typeface="Yu Gothic"/>
                <a:ea typeface="Yu Gothic"/>
                <a:cs typeface="Yu Gothic"/>
              </a:rPr>
              <a:t>「どれだけ楽になったか」だけでなく、</a:t>
            </a:r>
          </a:p>
          <a:p xmlns:a="http://schemas.openxmlformats.org/drawingml/2006/main">
            <a:pPr algn="ctr">
              <a:buNone/>
              <a:defRPr sz="3150" b="1">
                <a:solidFill>
                  <a:srgbClr val="1F5B45"/>
                </a:solidFill>
                <a:latin typeface="Yu Gothic"/>
                <a:ea typeface="Yu Gothic"/>
                <a:cs typeface="Yu Gothic"/>
              </a:defRPr>
            </a:pPr>
            <a:r>
              <a:rPr sz="3150" b="1">
                <a:solidFill>
                  <a:srgbClr val="1F5B45"/>
                </a:solidFill>
                <a:latin typeface="Yu Gothic"/>
                <a:ea typeface="Yu Gothic"/>
                <a:cs typeface="Yu Gothic"/>
              </a:rPr>
              <a:t>「その状態がどれだけ続いたか」を比べる。</a:t>
            </a:r>
          </a:p>
        </p:txBody>
      </p:sp>
      <p:sp>
        <p:nvSpPr>
          <p:cNvPr id="7" name="s4-arrow-1">
            <a:extLst xmlns:a="http://schemas.openxmlformats.org/drawingml/2006/main">
              <a:ext uri="{FF2B5EF4-FFF2-40B4-BE49-F238E27FC236}">
                <a16:creationId xmlns:a16="http://schemas.microsoft.com/office/drawing/2014/main" id="{EAEFC7EE-ED6E-416D-AFBB-480FC31238E8}"/>
              </a:ext>
            </a:extLst>
          </p:cNvPr>
          <p:cNvSpPr>
            <a:spLocks xmlns:a="http://schemas.openxmlformats.org/drawingml/2006/main" noGrp="1"/>
          </p:cNvSpPr>
          <p:nvPr/>
        </p:nvSpPr>
        <p:spPr>
          <a:xfrm xmlns:a="http://schemas.openxmlformats.org/drawingml/2006/main">
            <a:off x="3143250" y="3429000"/>
            <a:ext cx="1143000" cy="285750"/>
          </a:xfrm>
          <a:prstGeom xmlns:a="http://schemas.openxmlformats.org/drawingml/2006/main" prst="rightArrow">
            <a:avLst/>
          </a:prstGeom>
          <a:solidFill xmlns:a="http://schemas.openxmlformats.org/drawingml/2006/main">
            <a:srgbClr val="EFE1D3"/>
          </a:solidFill>
          <a:ln xmlns:a="http://schemas.openxmlformats.org/drawingml/2006/main" w="0">
            <a:solidFill>
              <a:srgbClr val="EFE1D3"/>
            </a:solidFill>
            <a:prstDash val="solid"/>
          </a:ln>
        </p:spPr>
      </p:sp>
      <p:sp>
        <p:nvSpPr>
          <p:cNvPr id="8" name="s4-arrow-2">
            <a:extLst xmlns:a="http://schemas.openxmlformats.org/drawingml/2006/main">
              <a:ext uri="{FF2B5EF4-FFF2-40B4-BE49-F238E27FC236}">
                <a16:creationId xmlns:a16="http://schemas.microsoft.com/office/drawing/2014/main" id="{A60DAFDC-2654-4590-9883-ACE33A4A6B79}"/>
              </a:ext>
            </a:extLst>
          </p:cNvPr>
          <p:cNvSpPr>
            <a:spLocks xmlns:a="http://schemas.openxmlformats.org/drawingml/2006/main" noGrp="1"/>
          </p:cNvSpPr>
          <p:nvPr/>
        </p:nvSpPr>
        <p:spPr>
          <a:xfrm xmlns:a="http://schemas.openxmlformats.org/drawingml/2006/main">
            <a:off x="7191375" y="3429000"/>
            <a:ext cx="1143000" cy="285750"/>
          </a:xfrm>
          <a:prstGeom xmlns:a="http://schemas.openxmlformats.org/drawingml/2006/main" prst="rightArrow">
            <a:avLst/>
          </a:prstGeom>
          <a:solidFill xmlns:a="http://schemas.openxmlformats.org/drawingml/2006/main">
            <a:srgbClr val="D9EAF0"/>
          </a:solidFill>
          <a:ln xmlns:a="http://schemas.openxmlformats.org/drawingml/2006/main" w="0">
            <a:solidFill>
              <a:srgbClr val="D9EAF0"/>
            </a:solidFill>
            <a:prstDash val="solid"/>
          </a:ln>
        </p:spPr>
      </p:sp>
      <p:sp>
        <p:nvSpPr>
          <p:cNvPr id="9" name="s4-depth-panel">
            <a:extLst xmlns:a="http://schemas.openxmlformats.org/drawingml/2006/main">
              <a:ext uri="{FF2B5EF4-FFF2-40B4-BE49-F238E27FC236}">
                <a16:creationId xmlns:a16="http://schemas.microsoft.com/office/drawing/2014/main" id="{AB975E1A-746B-4258-8292-4C4B2B2D510C}"/>
              </a:ext>
            </a:extLst>
          </p:cNvPr>
          <p:cNvSpPr>
            <a:spLocks xmlns:a="http://schemas.openxmlformats.org/drawingml/2006/main" noGrp="1"/>
          </p:cNvSpPr>
          <p:nvPr/>
        </p:nvSpPr>
        <p:spPr>
          <a:xfrm xmlns:a="http://schemas.openxmlformats.org/drawingml/2006/main">
            <a:off x="857250" y="3143250"/>
            <a:ext cx="2286000" cy="1619250"/>
          </a:xfrm>
          <a:prstGeom xmlns:a="http://schemas.openxmlformats.org/drawingml/2006/main" prst="roundRect">
            <a:avLst>
              <a:gd name="adj" fmla="val 9412"/>
            </a:avLst>
          </a:prstGeom>
          <a:solidFill xmlns:a="http://schemas.openxmlformats.org/drawingml/2006/main">
            <a:srgbClr val="F7F1E8"/>
          </a:solidFill>
          <a:ln xmlns:a="http://schemas.openxmlformats.org/drawingml/2006/main" w="11430">
            <a:solidFill>
              <a:srgbClr val="DDE2DE"/>
            </a:solidFill>
            <a:prstDash val="solid"/>
          </a:ln>
        </p:spPr>
      </p:sp>
      <p:sp>
        <p:nvSpPr>
          <p:cNvPr id="10" name="s4-depth-accent">
            <a:extLst xmlns:a="http://schemas.openxmlformats.org/drawingml/2006/main">
              <a:ext uri="{FF2B5EF4-FFF2-40B4-BE49-F238E27FC236}">
                <a16:creationId xmlns:a16="http://schemas.microsoft.com/office/drawing/2014/main" id="{45721A22-7977-4DF9-92F2-F738242BC919}"/>
              </a:ext>
            </a:extLst>
          </p:cNvPr>
          <p:cNvSpPr>
            <a:spLocks xmlns:a="http://schemas.openxmlformats.org/drawingml/2006/main" noGrp="1"/>
          </p:cNvSpPr>
          <p:nvPr/>
        </p:nvSpPr>
        <p:spPr>
          <a:xfrm xmlns:a="http://schemas.openxmlformats.org/drawingml/2006/main">
            <a:off x="857250" y="3143250"/>
            <a:ext cx="76200" cy="1619250"/>
          </a:xfrm>
          <a:prstGeom xmlns:a="http://schemas.openxmlformats.org/drawingml/2006/main" prst="rect">
            <a:avLst/>
          </a:prstGeom>
          <a:solidFill xmlns:a="http://schemas.openxmlformats.org/drawingml/2006/main">
            <a:srgbClr val="A96C3D"/>
          </a:solidFill>
          <a:ln xmlns:a="http://schemas.openxmlformats.org/drawingml/2006/main" w="0">
            <a:solidFill>
              <a:srgbClr val="A96C3D"/>
            </a:solidFill>
            <a:prstDash val="solid"/>
          </a:ln>
        </p:spPr>
      </p:sp>
      <p:sp>
        <p:nvSpPr>
          <p:cNvPr id="11" name="s4-depth-title">
            <a:extLst xmlns:a="http://schemas.openxmlformats.org/drawingml/2006/main">
              <a:ext uri="{FF2B5EF4-FFF2-40B4-BE49-F238E27FC236}">
                <a16:creationId xmlns:a16="http://schemas.microsoft.com/office/drawing/2014/main" id="{1348C6BD-3D06-40B6-8F38-476E6A9D42D4}"/>
              </a:ext>
            </a:extLst>
          </p:cNvPr>
          <p:cNvSpPr>
            <a:spLocks xmlns:a="http://schemas.openxmlformats.org/drawingml/2006/main" noGrp="1"/>
          </p:cNvSpPr>
          <p:nvPr/>
        </p:nvSpPr>
        <p:spPr>
          <a:xfrm xmlns:a="http://schemas.openxmlformats.org/drawingml/2006/main">
            <a:off x="1104900" y="3295650"/>
            <a:ext cx="18478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A96C3D"/>
                </a:solidFill>
                <a:latin typeface="Yu Gothic"/>
                <a:ea typeface="Yu Gothic"/>
                <a:cs typeface="Yu Gothic"/>
              </a:defRPr>
            </a:pPr>
            <a:r>
              <a:rPr sz="2025" b="1">
                <a:solidFill>
                  <a:srgbClr val="A96C3D"/>
                </a:solidFill>
                <a:latin typeface="Yu Gothic"/>
                <a:ea typeface="Yu Gothic"/>
                <a:cs typeface="Yu Gothic"/>
              </a:rPr>
              <a:t>回復の深さ</a:t>
            </a:r>
          </a:p>
        </p:txBody>
      </p:sp>
      <p:sp>
        <p:nvSpPr>
          <p:cNvPr id="12" name="s4-depth-body">
            <a:extLst xmlns:a="http://schemas.openxmlformats.org/drawingml/2006/main">
              <a:ext uri="{FF2B5EF4-FFF2-40B4-BE49-F238E27FC236}">
                <a16:creationId xmlns:a16="http://schemas.microsoft.com/office/drawing/2014/main" id="{A25B1EFC-1A20-47CE-B49C-A83E59E8A23A}"/>
              </a:ext>
            </a:extLst>
          </p:cNvPr>
          <p:cNvSpPr>
            <a:spLocks xmlns:a="http://schemas.openxmlformats.org/drawingml/2006/main" noGrp="1"/>
          </p:cNvSpPr>
          <p:nvPr/>
        </p:nvSpPr>
        <p:spPr>
          <a:xfrm xmlns:a="http://schemas.openxmlformats.org/drawingml/2006/main">
            <a:off x="1104900" y="3810000"/>
            <a:ext cx="184785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7222"/>
          </a:bodyPr>
          <a:lstStyle xmlns:a="http://schemas.openxmlformats.org/drawingml/2006/main"/>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施術直後の</a:t>
            </a:r>
          </a:p>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ストレス・緊張・回復感</a:t>
            </a:r>
          </a:p>
        </p:txBody>
      </p:sp>
      <p:sp>
        <p:nvSpPr>
          <p:cNvPr id="13" name="s4-duration-panel">
            <a:extLst xmlns:a="http://schemas.openxmlformats.org/drawingml/2006/main">
              <a:ext uri="{FF2B5EF4-FFF2-40B4-BE49-F238E27FC236}">
                <a16:creationId xmlns:a16="http://schemas.microsoft.com/office/drawing/2014/main" id="{D95C8F2C-150D-41DD-9B1A-AD87F2A0690A}"/>
              </a:ext>
            </a:extLst>
          </p:cNvPr>
          <p:cNvSpPr>
            <a:spLocks xmlns:a="http://schemas.openxmlformats.org/drawingml/2006/main" noGrp="1"/>
          </p:cNvSpPr>
          <p:nvPr/>
        </p:nvSpPr>
        <p:spPr>
          <a:xfrm xmlns:a="http://schemas.openxmlformats.org/drawingml/2006/main">
            <a:off x="4286250" y="3143250"/>
            <a:ext cx="2905125" cy="1619250"/>
          </a:xfrm>
          <a:prstGeom xmlns:a="http://schemas.openxmlformats.org/drawingml/2006/main" prst="roundRect">
            <a:avLst>
              <a:gd name="adj" fmla="val 9412"/>
            </a:avLst>
          </a:prstGeom>
          <a:solidFill xmlns:a="http://schemas.openxmlformats.org/drawingml/2006/main">
            <a:srgbClr val="DDEBE3"/>
          </a:solidFill>
          <a:ln xmlns:a="http://schemas.openxmlformats.org/drawingml/2006/main" w="11430">
            <a:solidFill>
              <a:srgbClr val="DDE2DE"/>
            </a:solidFill>
            <a:prstDash val="solid"/>
          </a:ln>
        </p:spPr>
      </p:sp>
      <p:sp>
        <p:nvSpPr>
          <p:cNvPr id="14" name="s4-duration-accent">
            <a:extLst xmlns:a="http://schemas.openxmlformats.org/drawingml/2006/main">
              <a:ext uri="{FF2B5EF4-FFF2-40B4-BE49-F238E27FC236}">
                <a16:creationId xmlns:a16="http://schemas.microsoft.com/office/drawing/2014/main" id="{71BBE0DB-1ED1-448D-ADE5-99FFD13C620C}"/>
              </a:ext>
            </a:extLst>
          </p:cNvPr>
          <p:cNvSpPr>
            <a:spLocks xmlns:a="http://schemas.openxmlformats.org/drawingml/2006/main" noGrp="1"/>
          </p:cNvSpPr>
          <p:nvPr/>
        </p:nvSpPr>
        <p:spPr>
          <a:xfrm xmlns:a="http://schemas.openxmlformats.org/drawingml/2006/main">
            <a:off x="4286250" y="3143250"/>
            <a:ext cx="76200" cy="1619250"/>
          </a:xfrm>
          <a:prstGeom xmlns:a="http://schemas.openxmlformats.org/drawingml/2006/main" prst="rect">
            <a:avLst/>
          </a:prstGeom>
          <a:solidFill xmlns:a="http://schemas.openxmlformats.org/drawingml/2006/main">
            <a:srgbClr val="1F5B45"/>
          </a:solidFill>
          <a:ln xmlns:a="http://schemas.openxmlformats.org/drawingml/2006/main" w="0">
            <a:solidFill>
              <a:srgbClr val="1F5B45"/>
            </a:solidFill>
            <a:prstDash val="solid"/>
          </a:ln>
        </p:spPr>
      </p:sp>
      <p:sp>
        <p:nvSpPr>
          <p:cNvPr id="15" name="s4-duration-title">
            <a:extLst xmlns:a="http://schemas.openxmlformats.org/drawingml/2006/main">
              <a:ext uri="{FF2B5EF4-FFF2-40B4-BE49-F238E27FC236}">
                <a16:creationId xmlns:a16="http://schemas.microsoft.com/office/drawing/2014/main" id="{A392E498-894C-49C8-9E58-53EDC4890B5E}"/>
              </a:ext>
            </a:extLst>
          </p:cNvPr>
          <p:cNvSpPr>
            <a:spLocks xmlns:a="http://schemas.openxmlformats.org/drawingml/2006/main" noGrp="1"/>
          </p:cNvSpPr>
          <p:nvPr/>
        </p:nvSpPr>
        <p:spPr>
          <a:xfrm xmlns:a="http://schemas.openxmlformats.org/drawingml/2006/main">
            <a:off x="4533900" y="3295650"/>
            <a:ext cx="2466975"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1F5B45"/>
                </a:solidFill>
                <a:latin typeface="Yu Gothic"/>
                <a:ea typeface="Yu Gothic"/>
                <a:cs typeface="Yu Gothic"/>
              </a:defRPr>
            </a:pPr>
            <a:r>
              <a:rPr sz="2025" b="1">
                <a:solidFill>
                  <a:srgbClr val="1F5B45"/>
                </a:solidFill>
                <a:latin typeface="Yu Gothic"/>
                <a:ea typeface="Yu Gothic"/>
                <a:cs typeface="Yu Gothic"/>
              </a:rPr>
              <a:t>回復の持続</a:t>
            </a:r>
          </a:p>
        </p:txBody>
      </p:sp>
      <p:sp>
        <p:nvSpPr>
          <p:cNvPr id="16" name="s4-duration-body">
            <a:extLst xmlns:a="http://schemas.openxmlformats.org/drawingml/2006/main">
              <a:ext uri="{FF2B5EF4-FFF2-40B4-BE49-F238E27FC236}">
                <a16:creationId xmlns:a16="http://schemas.microsoft.com/office/drawing/2014/main" id="{A24892C8-58D2-41D3-87AD-FCA837D8036B}"/>
              </a:ext>
            </a:extLst>
          </p:cNvPr>
          <p:cNvSpPr>
            <a:spLocks xmlns:a="http://schemas.openxmlformats.org/drawingml/2006/main" noGrp="1"/>
          </p:cNvSpPr>
          <p:nvPr/>
        </p:nvSpPr>
        <p:spPr>
          <a:xfrm xmlns:a="http://schemas.openxmlformats.org/drawingml/2006/main">
            <a:off x="4533900" y="3810000"/>
            <a:ext cx="2466975"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7222"/>
          </a:bodyPr>
          <a:lstStyle xmlns:a="http://schemas.openxmlformats.org/drawingml/2006/main"/>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翌日・3日後・7日後まで</a:t>
            </a:r>
          </a:p>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どの程度保たれるか</a:t>
            </a:r>
          </a:p>
        </p:txBody>
      </p:sp>
      <p:sp>
        <p:nvSpPr>
          <p:cNvPr id="17" name="s4-condition-panel">
            <a:extLst xmlns:a="http://schemas.openxmlformats.org/drawingml/2006/main">
              <a:ext uri="{FF2B5EF4-FFF2-40B4-BE49-F238E27FC236}">
                <a16:creationId xmlns:a16="http://schemas.microsoft.com/office/drawing/2014/main" id="{246488A2-0B0C-4D49-9EF0-CCB5EE73ABF8}"/>
              </a:ext>
            </a:extLst>
          </p:cNvPr>
          <p:cNvSpPr>
            <a:spLocks xmlns:a="http://schemas.openxmlformats.org/drawingml/2006/main" noGrp="1"/>
          </p:cNvSpPr>
          <p:nvPr/>
        </p:nvSpPr>
        <p:spPr>
          <a:xfrm xmlns:a="http://schemas.openxmlformats.org/drawingml/2006/main">
            <a:off x="8334375" y="3143250"/>
            <a:ext cx="2952750" cy="1619250"/>
          </a:xfrm>
          <a:prstGeom xmlns:a="http://schemas.openxmlformats.org/drawingml/2006/main" prst="roundRect">
            <a:avLst>
              <a:gd name="adj" fmla="val 9412"/>
            </a:avLst>
          </a:prstGeom>
          <a:solidFill xmlns:a="http://schemas.openxmlformats.org/drawingml/2006/main">
            <a:srgbClr val="EDF5F7"/>
          </a:solidFill>
          <a:ln xmlns:a="http://schemas.openxmlformats.org/drawingml/2006/main" w="11430">
            <a:solidFill>
              <a:srgbClr val="DDE2DE"/>
            </a:solidFill>
            <a:prstDash val="solid"/>
          </a:ln>
        </p:spPr>
      </p:sp>
      <p:sp>
        <p:nvSpPr>
          <p:cNvPr id="18" name="s4-condition-accent">
            <a:extLst xmlns:a="http://schemas.openxmlformats.org/drawingml/2006/main">
              <a:ext uri="{FF2B5EF4-FFF2-40B4-BE49-F238E27FC236}">
                <a16:creationId xmlns:a16="http://schemas.microsoft.com/office/drawing/2014/main" id="{3859B6FB-86DF-47EF-B880-AAF0C0C171B1}"/>
              </a:ext>
            </a:extLst>
          </p:cNvPr>
          <p:cNvSpPr>
            <a:spLocks xmlns:a="http://schemas.openxmlformats.org/drawingml/2006/main" noGrp="1"/>
          </p:cNvSpPr>
          <p:nvPr/>
        </p:nvSpPr>
        <p:spPr>
          <a:xfrm xmlns:a="http://schemas.openxmlformats.org/drawingml/2006/main">
            <a:off x="8334375" y="3143250"/>
            <a:ext cx="76200" cy="1619250"/>
          </a:xfrm>
          <a:prstGeom xmlns:a="http://schemas.openxmlformats.org/drawingml/2006/main" prst="rect">
            <a:avLst/>
          </a:prstGeom>
          <a:solidFill xmlns:a="http://schemas.openxmlformats.org/drawingml/2006/main">
            <a:srgbClr val="4E8D99"/>
          </a:solidFill>
          <a:ln xmlns:a="http://schemas.openxmlformats.org/drawingml/2006/main" w="0">
            <a:solidFill>
              <a:srgbClr val="4E8D99"/>
            </a:solidFill>
            <a:prstDash val="solid"/>
          </a:ln>
        </p:spPr>
      </p:sp>
      <p:sp>
        <p:nvSpPr>
          <p:cNvPr id="19" name="s4-condition-title">
            <a:extLst xmlns:a="http://schemas.openxmlformats.org/drawingml/2006/main">
              <a:ext uri="{FF2B5EF4-FFF2-40B4-BE49-F238E27FC236}">
                <a16:creationId xmlns:a16="http://schemas.microsoft.com/office/drawing/2014/main" id="{1758BDC8-A9D0-4467-B14F-E7776BD61CA8}"/>
              </a:ext>
            </a:extLst>
          </p:cNvPr>
          <p:cNvSpPr>
            <a:spLocks xmlns:a="http://schemas.openxmlformats.org/drawingml/2006/main" noGrp="1"/>
          </p:cNvSpPr>
          <p:nvPr/>
        </p:nvSpPr>
        <p:spPr>
          <a:xfrm xmlns:a="http://schemas.openxmlformats.org/drawingml/2006/main">
            <a:off x="8582025" y="3295650"/>
            <a:ext cx="2514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4E8D99"/>
                </a:solidFill>
                <a:latin typeface="Yu Gothic"/>
                <a:ea typeface="Yu Gothic"/>
                <a:cs typeface="Yu Gothic"/>
              </a:defRPr>
            </a:pPr>
            <a:r>
              <a:rPr sz="2025" b="1">
                <a:solidFill>
                  <a:srgbClr val="4E8D99"/>
                </a:solidFill>
                <a:latin typeface="Yu Gothic"/>
                <a:ea typeface="Yu Gothic"/>
                <a:cs typeface="Yu Gothic"/>
              </a:rPr>
              <a:t>条件の違い</a:t>
            </a:r>
          </a:p>
        </p:txBody>
      </p:sp>
      <p:sp>
        <p:nvSpPr>
          <p:cNvPr id="20" name="s4-condition-body">
            <a:extLst xmlns:a="http://schemas.openxmlformats.org/drawingml/2006/main">
              <a:ext uri="{FF2B5EF4-FFF2-40B4-BE49-F238E27FC236}">
                <a16:creationId xmlns:a16="http://schemas.microsoft.com/office/drawing/2014/main" id="{D74CB96C-5E5D-4781-97A9-77ADC080A745}"/>
              </a:ext>
            </a:extLst>
          </p:cNvPr>
          <p:cNvSpPr>
            <a:spLocks xmlns:a="http://schemas.openxmlformats.org/drawingml/2006/main" noGrp="1"/>
          </p:cNvSpPr>
          <p:nvPr/>
        </p:nvSpPr>
        <p:spPr>
          <a:xfrm xmlns:a="http://schemas.openxmlformats.org/drawingml/2006/main">
            <a:off x="8582025" y="3810000"/>
            <a:ext cx="25146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SPA → 森林浴追加 →</a:t>
            </a:r>
          </a:p>
          <a:p xmlns:a="http://schemas.openxmlformats.org/drawingml/2006/main">
            <a:pPr algn="l">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温泉浴追加の三段階</a:t>
            </a:r>
          </a:p>
        </p:txBody>
      </p:sp>
      <p:sp>
        <p:nvSpPr>
          <p:cNvPr id="21" name="s4-research-line">
            <a:extLst xmlns:a="http://schemas.openxmlformats.org/drawingml/2006/main">
              <a:ext uri="{FF2B5EF4-FFF2-40B4-BE49-F238E27FC236}">
                <a16:creationId xmlns:a16="http://schemas.microsoft.com/office/drawing/2014/main" id="{8DAB39A5-B30B-4FCB-93C3-9B05A197F864}"/>
              </a:ext>
            </a:extLst>
          </p:cNvPr>
          <p:cNvSpPr>
            <a:spLocks xmlns:a="http://schemas.openxmlformats.org/drawingml/2006/main" noGrp="1"/>
          </p:cNvSpPr>
          <p:nvPr/>
        </p:nvSpPr>
        <p:spPr>
          <a:xfrm xmlns:a="http://schemas.openxmlformats.org/drawingml/2006/main">
            <a:off x="1524000" y="5257800"/>
            <a:ext cx="9144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2025" b="1">
                <a:solidFill>
                  <a:srgbClr val="18201C"/>
                </a:solidFill>
                <a:latin typeface="Yu Gothic"/>
                <a:ea typeface="Yu Gothic"/>
                <a:cs typeface="Yu Gothic"/>
              </a:defRPr>
            </a:pPr>
            <a:r>
              <a:rPr sz="2025" b="1">
                <a:solidFill>
                  <a:srgbClr val="18201C"/>
                </a:solidFill>
                <a:latin typeface="Yu Gothic"/>
                <a:ea typeface="Yu Gothic"/>
                <a:cs typeface="Yu Gothic"/>
              </a:rPr>
              <a:t>主要仮説：同一参加者の回復持続時間が、A→B→Cの順に段階的に延びる。</a:t>
            </a:r>
          </a:p>
        </p:txBody>
      </p:sp>
    </p:spTree>
    <p:extLst>
      <p:ext uri="{BB962C8B-B14F-4D97-AF65-F5344CB8AC3E}">
        <p14:creationId xmlns:p14="http://schemas.microsoft.com/office/powerpoint/2010/main" val="619519108"/>
      </p:ext>
    </p:extLst>
  </p:cSld>
</p:sld>
</file>

<file path=ppt/slides/slide5.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3" name="eyebrow-5">
            <a:extLst xmlns:a="http://schemas.openxmlformats.org/drawingml/2006/main">
              <a:ext uri="{FF2B5EF4-FFF2-40B4-BE49-F238E27FC236}">
                <a16:creationId xmlns:a16="http://schemas.microsoft.com/office/drawing/2014/main" id="{66C6051F-9EFE-4F78-A7D6-FCFBB4064410}"/>
              </a:ext>
            </a:extLst>
          </p:cNvPr>
          <p:cNvSpPr>
            <a:spLocks xmlns:a="http://schemas.openxmlformats.org/drawingml/2006/main" noGrp="1"/>
          </p:cNvSpPr>
          <p:nvPr/>
        </p:nvSpPr>
        <p:spPr>
          <a:xfrm xmlns:a="http://schemas.openxmlformats.org/drawingml/2006/main">
            <a:off x="400050" y="238125"/>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275" b="1">
                <a:solidFill>
                  <a:srgbClr val="1F5B45"/>
                </a:solidFill>
                <a:latin typeface="Yu Gothic"/>
                <a:ea typeface="Yu Gothic"/>
                <a:cs typeface="Yu Gothic"/>
              </a:defRPr>
            </a:pPr>
            <a:r>
              <a:rPr sz="1275" b="1">
                <a:solidFill>
                  <a:srgbClr val="1F5B45"/>
                </a:solidFill>
                <a:latin typeface="Yu Gothic"/>
                <a:ea typeface="Yu Gothic"/>
                <a:cs typeface="Yu Gothic"/>
              </a:rPr>
              <a:t>森林浴を中核とする継続的未病ケア</a:t>
            </a:r>
          </a:p>
        </p:txBody>
      </p:sp>
      <p:sp>
        <p:nvSpPr>
          <p:cNvPr id="2" name="title-5">
            <a:extLst xmlns:a="http://schemas.openxmlformats.org/drawingml/2006/main">
              <a:ext uri="{FF2B5EF4-FFF2-40B4-BE49-F238E27FC236}">
                <a16:creationId xmlns:a16="http://schemas.microsoft.com/office/drawing/2014/main" id="{A0C2D264-828D-4D89-A36A-3083E95E09C4}"/>
              </a:ext>
            </a:extLst>
          </p:cNvPr>
          <p:cNvSpPr>
            <a:spLocks xmlns:a="http://schemas.openxmlformats.org/drawingml/2006/main" noGrp="1"/>
          </p:cNvSpPr>
          <p:nvPr/>
        </p:nvSpPr>
        <p:spPr>
          <a:xfrm xmlns:a="http://schemas.openxmlformats.org/drawingml/2006/main">
            <a:off x="400050" y="514350"/>
            <a:ext cx="113919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3300" b="1">
                <a:solidFill>
                  <a:srgbClr val="18201C"/>
                </a:solidFill>
                <a:latin typeface="Yu Gothic"/>
                <a:ea typeface="Yu Gothic"/>
                <a:cs typeface="Yu Gothic"/>
              </a:defRPr>
            </a:pPr>
            <a:r>
              <a:rPr sz="3300" b="1">
                <a:solidFill>
                  <a:srgbClr val="18201C"/>
                </a:solidFill>
                <a:latin typeface="Yu Gothic"/>
                <a:ea typeface="Yu Gothic"/>
                <a:cs typeface="Yu Gothic"/>
              </a:rPr>
              <a:t>本稿で扱う「未病ケア」</a:t>
            </a:r>
          </a:p>
        </p:txBody>
      </p:sp>
      <p:sp>
        <p:nvSpPr>
          <p:cNvPr id="3" name="footer-rule-5">
            <a:extLst xmlns:a="http://schemas.openxmlformats.org/drawingml/2006/main">
              <a:ext uri="{FF2B5EF4-FFF2-40B4-BE49-F238E27FC236}">
                <a16:creationId xmlns:a16="http://schemas.microsoft.com/office/drawing/2014/main" id="{4BF12BE9-9E07-40E0-A38A-00948D708555}"/>
              </a:ext>
            </a:extLst>
          </p:cNvPr>
          <p:cNvSpPr>
            <a:spLocks xmlns:a="http://schemas.openxmlformats.org/drawingml/2006/main" noGrp="1"/>
          </p:cNvSpPr>
          <p:nvPr/>
        </p:nvSpPr>
        <p:spPr>
          <a:xfrm xmlns:a="http://schemas.openxmlformats.org/drawingml/2006/main">
            <a:off x="400050" y="6305550"/>
            <a:ext cx="11391900" cy="0"/>
          </a:xfrm>
          <a:prstGeom xmlns:a="http://schemas.openxmlformats.org/drawingml/2006/main" prst="line">
            <a:avLst/>
          </a:prstGeom>
          <a:noFill xmlns:a="http://schemas.openxmlformats.org/drawingml/2006/main"/>
          <a:ln xmlns:a="http://schemas.openxmlformats.org/drawingml/2006/main" w="9525">
            <a:solidFill>
              <a:srgbClr val="D3D9D5"/>
            </a:solidFill>
            <a:prstDash val="solid"/>
          </a:ln>
        </p:spPr>
      </p:sp>
      <p:sp>
        <p:nvSpPr>
          <p:cNvPr id="4" name="footer-author-5">
            <a:extLst xmlns:a="http://schemas.openxmlformats.org/drawingml/2006/main">
              <a:ext uri="{FF2B5EF4-FFF2-40B4-BE49-F238E27FC236}">
                <a16:creationId xmlns:a16="http://schemas.microsoft.com/office/drawing/2014/main" id="{584D3933-95D5-4346-930E-03E98C99D98D}"/>
              </a:ext>
            </a:extLst>
          </p:cNvPr>
          <p:cNvSpPr>
            <a:spLocks xmlns:a="http://schemas.openxmlformats.org/drawingml/2006/main" noGrp="1"/>
          </p:cNvSpPr>
          <p:nvPr/>
        </p:nvSpPr>
        <p:spPr>
          <a:xfrm xmlns:a="http://schemas.openxmlformats.org/drawingml/2006/main">
            <a:off x="400050" y="6391275"/>
            <a:ext cx="809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一般社団法人国際審査員連盟　石原美惠子</a:t>
            </a:r>
          </a:p>
        </p:txBody>
      </p:sp>
      <p:sp>
        <p:nvSpPr>
          <p:cNvPr id="5" name="footer-number-5">
            <a:extLst xmlns:a="http://schemas.openxmlformats.org/drawingml/2006/main">
              <a:ext uri="{FF2B5EF4-FFF2-40B4-BE49-F238E27FC236}">
                <a16:creationId xmlns:a16="http://schemas.microsoft.com/office/drawing/2014/main" id="{3FD876C5-F86F-4E19-962B-F15AECA810C0}"/>
              </a:ext>
            </a:extLst>
          </p:cNvPr>
          <p:cNvSpPr>
            <a:spLocks xmlns:a="http://schemas.openxmlformats.org/drawingml/2006/main" noGrp="1"/>
          </p:cNvSpPr>
          <p:nvPr/>
        </p:nvSpPr>
        <p:spPr>
          <a:xfrm xmlns:a="http://schemas.openxmlformats.org/drawingml/2006/main">
            <a:off x="11239500" y="6391275"/>
            <a:ext cx="5524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5</a:t>
            </a:r>
          </a:p>
        </p:txBody>
      </p:sp>
      <p:sp>
        <p:nvSpPr>
          <p:cNvPr id="6" name="s5-continuum">
            <a:extLst xmlns:a="http://schemas.openxmlformats.org/drawingml/2006/main">
              <a:ext uri="{FF2B5EF4-FFF2-40B4-BE49-F238E27FC236}">
                <a16:creationId xmlns:a16="http://schemas.microsoft.com/office/drawing/2014/main" id="{5B5865B5-A408-4B27-8D69-D58E16696CDC}"/>
              </a:ext>
            </a:extLst>
          </p:cNvPr>
          <p:cNvSpPr>
            <a:spLocks xmlns:a="http://schemas.openxmlformats.org/drawingml/2006/main" noGrp="1"/>
          </p:cNvSpPr>
          <p:nvPr/>
        </p:nvSpPr>
        <p:spPr>
          <a:xfrm xmlns:a="http://schemas.openxmlformats.org/drawingml/2006/main">
            <a:off x="857250" y="2095500"/>
            <a:ext cx="10477500" cy="857250"/>
          </a:xfrm>
          <a:prstGeom xmlns:a="http://schemas.openxmlformats.org/drawingml/2006/main" prst="roundRect">
            <a:avLst>
              <a:gd name="adj" fmla="val 17778"/>
            </a:avLst>
          </a:prstGeom>
          <a:solidFill xmlns:a="http://schemas.openxmlformats.org/drawingml/2006/main">
            <a:srgbClr val="F4F6F4"/>
          </a:solidFill>
          <a:ln xmlns:a="http://schemas.openxmlformats.org/drawingml/2006/main" w="11430">
            <a:solidFill>
              <a:srgbClr val="D3D9D5"/>
            </a:solidFill>
            <a:prstDash val="solid"/>
          </a:ln>
        </p:spPr>
      </p:sp>
      <p:sp>
        <p:nvSpPr>
          <p:cNvPr id="7" name="s5-grad-1">
            <a:extLst xmlns:a="http://schemas.openxmlformats.org/drawingml/2006/main">
              <a:ext uri="{FF2B5EF4-FFF2-40B4-BE49-F238E27FC236}">
                <a16:creationId xmlns:a16="http://schemas.microsoft.com/office/drawing/2014/main" id="{112E5537-BD26-4D84-A4F7-3BBFFDDFA9E6}"/>
              </a:ext>
            </a:extLst>
          </p:cNvPr>
          <p:cNvSpPr>
            <a:spLocks xmlns:a="http://schemas.openxmlformats.org/drawingml/2006/main" noGrp="1"/>
          </p:cNvSpPr>
          <p:nvPr/>
        </p:nvSpPr>
        <p:spPr>
          <a:xfrm xmlns:a="http://schemas.openxmlformats.org/drawingml/2006/main">
            <a:off x="857250" y="2095500"/>
            <a:ext cx="3143250" cy="857250"/>
          </a:xfrm>
          <a:prstGeom xmlns:a="http://schemas.openxmlformats.org/drawingml/2006/main" prst="rect">
            <a:avLst/>
          </a:prstGeom>
          <a:solidFill xmlns:a="http://schemas.openxmlformats.org/drawingml/2006/main">
            <a:srgbClr val="DDEBE3"/>
          </a:solidFill>
          <a:ln xmlns:a="http://schemas.openxmlformats.org/drawingml/2006/main" w="0">
            <a:solidFill>
              <a:srgbClr val="DDEBE3"/>
            </a:solidFill>
            <a:prstDash val="solid"/>
          </a:ln>
        </p:spPr>
      </p:sp>
      <p:sp>
        <p:nvSpPr>
          <p:cNvPr id="8" name="s5-grad-2">
            <a:extLst xmlns:a="http://schemas.openxmlformats.org/drawingml/2006/main">
              <a:ext uri="{FF2B5EF4-FFF2-40B4-BE49-F238E27FC236}">
                <a16:creationId xmlns:a16="http://schemas.microsoft.com/office/drawing/2014/main" id="{388CAD22-4388-4AC1-9E9E-DE7A9646AD07}"/>
              </a:ext>
            </a:extLst>
          </p:cNvPr>
          <p:cNvSpPr>
            <a:spLocks xmlns:a="http://schemas.openxmlformats.org/drawingml/2006/main" noGrp="1"/>
          </p:cNvSpPr>
          <p:nvPr/>
        </p:nvSpPr>
        <p:spPr>
          <a:xfrm xmlns:a="http://schemas.openxmlformats.org/drawingml/2006/main">
            <a:off x="4000500" y="2095500"/>
            <a:ext cx="3429000" cy="857250"/>
          </a:xfrm>
          <a:prstGeom xmlns:a="http://schemas.openxmlformats.org/drawingml/2006/main" prst="rect">
            <a:avLst/>
          </a:prstGeom>
          <a:solidFill xmlns:a="http://schemas.openxmlformats.org/drawingml/2006/main">
            <a:srgbClr val="F7F3E7"/>
          </a:solidFill>
          <a:ln xmlns:a="http://schemas.openxmlformats.org/drawingml/2006/main" w="0">
            <a:solidFill>
              <a:srgbClr val="F7F3E7"/>
            </a:solidFill>
            <a:prstDash val="solid"/>
          </a:ln>
        </p:spPr>
      </p:sp>
      <p:sp>
        <p:nvSpPr>
          <p:cNvPr id="9" name="s5-grad-3">
            <a:extLst xmlns:a="http://schemas.openxmlformats.org/drawingml/2006/main">
              <a:ext uri="{FF2B5EF4-FFF2-40B4-BE49-F238E27FC236}">
                <a16:creationId xmlns:a16="http://schemas.microsoft.com/office/drawing/2014/main" id="{C9AC9B04-BD81-498C-80B3-003D980EA8FB}"/>
              </a:ext>
            </a:extLst>
          </p:cNvPr>
          <p:cNvSpPr>
            <a:spLocks xmlns:a="http://schemas.openxmlformats.org/drawingml/2006/main" noGrp="1"/>
          </p:cNvSpPr>
          <p:nvPr/>
        </p:nvSpPr>
        <p:spPr>
          <a:xfrm xmlns:a="http://schemas.openxmlformats.org/drawingml/2006/main">
            <a:off x="7429500" y="2095500"/>
            <a:ext cx="3905250" cy="857250"/>
          </a:xfrm>
          <a:prstGeom xmlns:a="http://schemas.openxmlformats.org/drawingml/2006/main" prst="rect">
            <a:avLst/>
          </a:prstGeom>
          <a:solidFill xmlns:a="http://schemas.openxmlformats.org/drawingml/2006/main">
            <a:srgbClr val="EFE1D3"/>
          </a:solidFill>
          <a:ln xmlns:a="http://schemas.openxmlformats.org/drawingml/2006/main" w="0">
            <a:solidFill>
              <a:srgbClr val="EFE1D3"/>
            </a:solidFill>
            <a:prstDash val="solid"/>
          </a:ln>
        </p:spPr>
      </p:sp>
      <p:sp>
        <p:nvSpPr>
          <p:cNvPr id="10" name="s5-state-1">
            <a:extLst xmlns:a="http://schemas.openxmlformats.org/drawingml/2006/main">
              <a:ext uri="{FF2B5EF4-FFF2-40B4-BE49-F238E27FC236}">
                <a16:creationId xmlns:a16="http://schemas.microsoft.com/office/drawing/2014/main" id="{4AE260DF-1AFE-4092-8CDA-9AC68BDBC710}"/>
              </a:ext>
            </a:extLst>
          </p:cNvPr>
          <p:cNvSpPr>
            <a:spLocks xmlns:a="http://schemas.openxmlformats.org/drawingml/2006/main" noGrp="1"/>
          </p:cNvSpPr>
          <p:nvPr/>
        </p:nvSpPr>
        <p:spPr>
          <a:xfrm xmlns:a="http://schemas.openxmlformats.org/drawingml/2006/main">
            <a:off x="1095375" y="2333625"/>
            <a:ext cx="26670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2025" b="1">
                <a:solidFill>
                  <a:srgbClr val="1F5B45"/>
                </a:solidFill>
                <a:latin typeface="Yu Gothic"/>
                <a:ea typeface="Yu Gothic"/>
                <a:cs typeface="Yu Gothic"/>
              </a:defRPr>
            </a:pPr>
            <a:r>
              <a:rPr sz="2025" b="1">
                <a:solidFill>
                  <a:srgbClr val="1F5B45"/>
                </a:solidFill>
                <a:latin typeface="Yu Gothic"/>
                <a:ea typeface="Yu Gothic"/>
                <a:cs typeface="Yu Gothic"/>
              </a:rPr>
              <a:t>日常の健康状態</a:t>
            </a:r>
          </a:p>
        </p:txBody>
      </p:sp>
      <p:sp>
        <p:nvSpPr>
          <p:cNvPr id="11" name="s5-state-2">
            <a:extLst xmlns:a="http://schemas.openxmlformats.org/drawingml/2006/main">
              <a:ext uri="{FF2B5EF4-FFF2-40B4-BE49-F238E27FC236}">
                <a16:creationId xmlns:a16="http://schemas.microsoft.com/office/drawing/2014/main" id="{8B22A53A-E4F6-4C5E-AAF0-02C41993F753}"/>
              </a:ext>
            </a:extLst>
          </p:cNvPr>
          <p:cNvSpPr>
            <a:spLocks xmlns:a="http://schemas.openxmlformats.org/drawingml/2006/main" noGrp="1"/>
          </p:cNvSpPr>
          <p:nvPr/>
        </p:nvSpPr>
        <p:spPr>
          <a:xfrm xmlns:a="http://schemas.openxmlformats.org/drawingml/2006/main">
            <a:off x="4238625" y="2333625"/>
            <a:ext cx="2952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2025" b="1">
                <a:solidFill>
                  <a:srgbClr val="B48D30"/>
                </a:solidFill>
                <a:latin typeface="Yu Gothic"/>
                <a:ea typeface="Yu Gothic"/>
                <a:cs typeface="Yu Gothic"/>
              </a:defRPr>
            </a:pPr>
            <a:r>
              <a:rPr sz="2025" b="1">
                <a:solidFill>
                  <a:srgbClr val="B48D30"/>
                </a:solidFill>
                <a:latin typeface="Yu Gothic"/>
                <a:ea typeface="Yu Gothic"/>
                <a:cs typeface="Yu Gothic"/>
              </a:rPr>
              <a:t>疲労・睡眠・緊張の変化</a:t>
            </a:r>
          </a:p>
        </p:txBody>
      </p:sp>
      <p:sp>
        <p:nvSpPr>
          <p:cNvPr id="12" name="s5-state-3">
            <a:extLst xmlns:a="http://schemas.openxmlformats.org/drawingml/2006/main">
              <a:ext uri="{FF2B5EF4-FFF2-40B4-BE49-F238E27FC236}">
                <a16:creationId xmlns:a16="http://schemas.microsoft.com/office/drawing/2014/main" id="{FBF85067-A579-4FEF-A551-49F6286B82DC}"/>
              </a:ext>
            </a:extLst>
          </p:cNvPr>
          <p:cNvSpPr>
            <a:spLocks xmlns:a="http://schemas.openxmlformats.org/drawingml/2006/main" noGrp="1"/>
          </p:cNvSpPr>
          <p:nvPr/>
        </p:nvSpPr>
        <p:spPr>
          <a:xfrm xmlns:a="http://schemas.openxmlformats.org/drawingml/2006/main">
            <a:off x="7667625" y="2333625"/>
            <a:ext cx="34290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5343"/>
          </a:bodyPr>
          <a:lstStyle xmlns:a="http://schemas.openxmlformats.org/drawingml/2006/main"/>
          <a:p xmlns:a="http://schemas.openxmlformats.org/drawingml/2006/main">
            <a:pPr algn="ctr">
              <a:buNone/>
              <a:defRPr sz="2025" b="1">
                <a:solidFill>
                  <a:srgbClr val="A96C3D"/>
                </a:solidFill>
                <a:latin typeface="Yu Gothic"/>
                <a:ea typeface="Yu Gothic"/>
                <a:cs typeface="Yu Gothic"/>
              </a:defRPr>
            </a:pPr>
            <a:r>
              <a:rPr sz="2025" b="1">
                <a:solidFill>
                  <a:srgbClr val="A96C3D"/>
                </a:solidFill>
                <a:latin typeface="Yu Gothic"/>
                <a:ea typeface="Yu Gothic"/>
                <a:cs typeface="Yu Gothic"/>
              </a:rPr>
              <a:t>生活機能の低下・症状の固定化</a:t>
            </a:r>
          </a:p>
        </p:txBody>
      </p:sp>
      <p:sp>
        <p:nvSpPr>
          <p:cNvPr id="13" name="s5-definition">
            <a:extLst xmlns:a="http://schemas.openxmlformats.org/drawingml/2006/main">
              <a:ext uri="{FF2B5EF4-FFF2-40B4-BE49-F238E27FC236}">
                <a16:creationId xmlns:a16="http://schemas.microsoft.com/office/drawing/2014/main" id="{AC7BEB40-8FDD-4881-9731-76E15184E374}"/>
              </a:ext>
            </a:extLst>
          </p:cNvPr>
          <p:cNvSpPr>
            <a:spLocks xmlns:a="http://schemas.openxmlformats.org/drawingml/2006/main" noGrp="1"/>
          </p:cNvSpPr>
          <p:nvPr/>
        </p:nvSpPr>
        <p:spPr>
          <a:xfrm xmlns:a="http://schemas.openxmlformats.org/drawingml/2006/main">
            <a:off x="742950" y="3333750"/>
            <a:ext cx="10706100" cy="1257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buNone/>
              <a:defRPr sz="3150" b="1">
                <a:solidFill>
                  <a:srgbClr val="18201C"/>
                </a:solidFill>
                <a:latin typeface="Yu Gothic"/>
                <a:ea typeface="Yu Gothic"/>
                <a:cs typeface="Yu Gothic"/>
              </a:defRPr>
            </a:pPr>
            <a:r>
              <a:rPr sz="3150" b="1">
                <a:solidFill>
                  <a:srgbClr val="18201C"/>
                </a:solidFill>
                <a:latin typeface="Yu Gothic"/>
                <a:ea typeface="Yu Gothic"/>
                <a:cs typeface="Yu Gothic"/>
              </a:rPr>
              <a:t>未病ケアとは、日々の小さな変化を早く捉え、</a:t>
            </a:r>
          </a:p>
          <a:p xmlns:a="http://schemas.openxmlformats.org/drawingml/2006/main">
            <a:pPr algn="ctr">
              <a:buNone/>
              <a:defRPr sz="3150" b="1">
                <a:solidFill>
                  <a:srgbClr val="18201C"/>
                </a:solidFill>
                <a:latin typeface="Yu Gothic"/>
                <a:ea typeface="Yu Gothic"/>
                <a:cs typeface="Yu Gothic"/>
              </a:defRPr>
            </a:pPr>
            <a:r>
              <a:rPr sz="3150" b="1">
                <a:solidFill>
                  <a:srgbClr val="18201C"/>
                </a:solidFill>
                <a:latin typeface="Yu Gothic"/>
                <a:ea typeface="Yu Gothic"/>
                <a:cs typeface="Yu Gothic"/>
              </a:rPr>
              <a:t>回復しやすい状態へ戻す生活上の働きかけである。</a:t>
            </a:r>
          </a:p>
        </p:txBody>
      </p:sp>
      <p:sp>
        <p:nvSpPr>
          <p:cNvPr id="14" name="s5-p1-pill">
            <a:extLst xmlns:a="http://schemas.openxmlformats.org/drawingml/2006/main">
              <a:ext uri="{FF2B5EF4-FFF2-40B4-BE49-F238E27FC236}">
                <a16:creationId xmlns:a16="http://schemas.microsoft.com/office/drawing/2014/main" id="{4B0878C0-4DE0-44F1-9CC7-F44D9F93FB72}"/>
              </a:ext>
            </a:extLst>
          </p:cNvPr>
          <p:cNvSpPr>
            <a:spLocks xmlns:a="http://schemas.openxmlformats.org/drawingml/2006/main" noGrp="1"/>
          </p:cNvSpPr>
          <p:nvPr/>
        </p:nvSpPr>
        <p:spPr>
          <a:xfrm xmlns:a="http://schemas.openxmlformats.org/drawingml/2006/main">
            <a:off x="1333500" y="4972050"/>
            <a:ext cx="2000250" cy="419100"/>
          </a:xfrm>
          <a:prstGeom xmlns:a="http://schemas.openxmlformats.org/drawingml/2006/main" prst="roundRect">
            <a:avLst>
              <a:gd name="adj" fmla="val 36364"/>
            </a:avLst>
          </a:prstGeom>
          <a:solidFill xmlns:a="http://schemas.openxmlformats.org/drawingml/2006/main">
            <a:srgbClr val="DDEBE3"/>
          </a:solidFill>
          <a:ln xmlns:a="http://schemas.openxmlformats.org/drawingml/2006/main" w="0">
            <a:solidFill>
              <a:srgbClr val="DDEBE3"/>
            </a:solidFill>
            <a:prstDash val="solid"/>
          </a:ln>
        </p:spPr>
      </p:sp>
      <p:sp>
        <p:nvSpPr>
          <p:cNvPr id="15" name="s5-p1-text">
            <a:extLst xmlns:a="http://schemas.openxmlformats.org/drawingml/2006/main">
              <a:ext uri="{FF2B5EF4-FFF2-40B4-BE49-F238E27FC236}">
                <a16:creationId xmlns:a16="http://schemas.microsoft.com/office/drawing/2014/main" id="{408208EB-A2F4-4B29-91A5-3C6BC5A57262}"/>
              </a:ext>
            </a:extLst>
          </p:cNvPr>
          <p:cNvSpPr>
            <a:spLocks xmlns:a="http://schemas.openxmlformats.org/drawingml/2006/main" noGrp="1"/>
          </p:cNvSpPr>
          <p:nvPr/>
        </p:nvSpPr>
        <p:spPr>
          <a:xfrm xmlns:a="http://schemas.openxmlformats.org/drawingml/2006/main">
            <a:off x="1447800" y="5019675"/>
            <a:ext cx="17716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buNone/>
              <a:defRPr sz="1575" b="1">
                <a:solidFill>
                  <a:srgbClr val="1F5B45"/>
                </a:solidFill>
                <a:latin typeface="Yu Gothic"/>
                <a:ea typeface="Yu Gothic"/>
                <a:cs typeface="Yu Gothic"/>
              </a:defRPr>
            </a:pPr>
            <a:r>
              <a:rPr sz="1575" b="1">
                <a:solidFill>
                  <a:srgbClr val="1F5B45"/>
                </a:solidFill>
                <a:latin typeface="Yu Gothic"/>
                <a:ea typeface="Yu Gothic"/>
                <a:cs typeface="Yu Gothic"/>
              </a:rPr>
              <a:t>ストレス</a:t>
            </a:r>
          </a:p>
        </p:txBody>
      </p:sp>
      <p:sp>
        <p:nvSpPr>
          <p:cNvPr id="16" name="s5-p2-pill">
            <a:extLst xmlns:a="http://schemas.openxmlformats.org/drawingml/2006/main">
              <a:ext uri="{FF2B5EF4-FFF2-40B4-BE49-F238E27FC236}">
                <a16:creationId xmlns:a16="http://schemas.microsoft.com/office/drawing/2014/main" id="{C12B6726-6FB3-4AB1-9FCD-45C814EED4DD}"/>
              </a:ext>
            </a:extLst>
          </p:cNvPr>
          <p:cNvSpPr>
            <a:spLocks xmlns:a="http://schemas.openxmlformats.org/drawingml/2006/main" noGrp="1"/>
          </p:cNvSpPr>
          <p:nvPr/>
        </p:nvSpPr>
        <p:spPr>
          <a:xfrm xmlns:a="http://schemas.openxmlformats.org/drawingml/2006/main">
            <a:off x="3667125" y="4972050"/>
            <a:ext cx="2000250" cy="419100"/>
          </a:xfrm>
          <a:prstGeom xmlns:a="http://schemas.openxmlformats.org/drawingml/2006/main" prst="roundRect">
            <a:avLst>
              <a:gd name="adj" fmla="val 36364"/>
            </a:avLst>
          </a:prstGeom>
          <a:solidFill xmlns:a="http://schemas.openxmlformats.org/drawingml/2006/main">
            <a:srgbClr val="EDF5F7"/>
          </a:solidFill>
          <a:ln xmlns:a="http://schemas.openxmlformats.org/drawingml/2006/main" w="0">
            <a:solidFill>
              <a:srgbClr val="EDF5F7"/>
            </a:solidFill>
            <a:prstDash val="solid"/>
          </a:ln>
        </p:spPr>
      </p:sp>
      <p:sp>
        <p:nvSpPr>
          <p:cNvPr id="17" name="s5-p2-text">
            <a:extLst xmlns:a="http://schemas.openxmlformats.org/drawingml/2006/main">
              <a:ext uri="{FF2B5EF4-FFF2-40B4-BE49-F238E27FC236}">
                <a16:creationId xmlns:a16="http://schemas.microsoft.com/office/drawing/2014/main" id="{A18F0D45-3CC8-48A9-BE8E-577C2E8E3444}"/>
              </a:ext>
            </a:extLst>
          </p:cNvPr>
          <p:cNvSpPr>
            <a:spLocks xmlns:a="http://schemas.openxmlformats.org/drawingml/2006/main" noGrp="1"/>
          </p:cNvSpPr>
          <p:nvPr/>
        </p:nvSpPr>
        <p:spPr>
          <a:xfrm xmlns:a="http://schemas.openxmlformats.org/drawingml/2006/main">
            <a:off x="3781425" y="5019675"/>
            <a:ext cx="17716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buNone/>
              <a:defRPr sz="1575" b="1">
                <a:solidFill>
                  <a:srgbClr val="4E8D99"/>
                </a:solidFill>
                <a:latin typeface="Yu Gothic"/>
                <a:ea typeface="Yu Gothic"/>
                <a:cs typeface="Yu Gothic"/>
              </a:defRPr>
            </a:pPr>
            <a:r>
              <a:rPr sz="1575" b="1">
                <a:solidFill>
                  <a:srgbClr val="4E8D99"/>
                </a:solidFill>
                <a:latin typeface="Yu Gothic"/>
                <a:ea typeface="Yu Gothic"/>
                <a:cs typeface="Yu Gothic"/>
              </a:rPr>
              <a:t>睡眠</a:t>
            </a:r>
          </a:p>
        </p:txBody>
      </p:sp>
      <p:sp>
        <p:nvSpPr>
          <p:cNvPr id="18" name="s5-p3-pill">
            <a:extLst xmlns:a="http://schemas.openxmlformats.org/drawingml/2006/main">
              <a:ext uri="{FF2B5EF4-FFF2-40B4-BE49-F238E27FC236}">
                <a16:creationId xmlns:a16="http://schemas.microsoft.com/office/drawing/2014/main" id="{62FB0185-9DA0-4FB9-8034-DACE9A131B63}"/>
              </a:ext>
            </a:extLst>
          </p:cNvPr>
          <p:cNvSpPr>
            <a:spLocks xmlns:a="http://schemas.openxmlformats.org/drawingml/2006/main" noGrp="1"/>
          </p:cNvSpPr>
          <p:nvPr/>
        </p:nvSpPr>
        <p:spPr>
          <a:xfrm xmlns:a="http://schemas.openxmlformats.org/drawingml/2006/main">
            <a:off x="6000750" y="4972050"/>
            <a:ext cx="2000250" cy="419100"/>
          </a:xfrm>
          <a:prstGeom xmlns:a="http://schemas.openxmlformats.org/drawingml/2006/main" prst="roundRect">
            <a:avLst>
              <a:gd name="adj" fmla="val 36364"/>
            </a:avLst>
          </a:prstGeom>
          <a:solidFill xmlns:a="http://schemas.openxmlformats.org/drawingml/2006/main">
            <a:srgbClr val="F7F1E8"/>
          </a:solidFill>
          <a:ln xmlns:a="http://schemas.openxmlformats.org/drawingml/2006/main" w="0">
            <a:solidFill>
              <a:srgbClr val="F7F1E8"/>
            </a:solidFill>
            <a:prstDash val="solid"/>
          </a:ln>
        </p:spPr>
      </p:sp>
      <p:sp>
        <p:nvSpPr>
          <p:cNvPr id="19" name="s5-p3-text">
            <a:extLst xmlns:a="http://schemas.openxmlformats.org/drawingml/2006/main">
              <a:ext uri="{FF2B5EF4-FFF2-40B4-BE49-F238E27FC236}">
                <a16:creationId xmlns:a16="http://schemas.microsoft.com/office/drawing/2014/main" id="{334096D9-7ED3-444D-97AA-99A7EE324FD9}"/>
              </a:ext>
            </a:extLst>
          </p:cNvPr>
          <p:cNvSpPr>
            <a:spLocks xmlns:a="http://schemas.openxmlformats.org/drawingml/2006/main" noGrp="1"/>
          </p:cNvSpPr>
          <p:nvPr/>
        </p:nvSpPr>
        <p:spPr>
          <a:xfrm xmlns:a="http://schemas.openxmlformats.org/drawingml/2006/main">
            <a:off x="6115050" y="5019675"/>
            <a:ext cx="17716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buNone/>
              <a:defRPr sz="1575" b="1">
                <a:solidFill>
                  <a:srgbClr val="A96C3D"/>
                </a:solidFill>
                <a:latin typeface="Yu Gothic"/>
                <a:ea typeface="Yu Gothic"/>
                <a:cs typeface="Yu Gothic"/>
              </a:defRPr>
            </a:pPr>
            <a:r>
              <a:rPr sz="1575" b="1">
                <a:solidFill>
                  <a:srgbClr val="A96C3D"/>
                </a:solidFill>
                <a:latin typeface="Yu Gothic"/>
                <a:ea typeface="Yu Gothic"/>
                <a:cs typeface="Yu Gothic"/>
              </a:rPr>
              <a:t>身体緊張</a:t>
            </a:r>
          </a:p>
        </p:txBody>
      </p:sp>
      <p:sp>
        <p:nvSpPr>
          <p:cNvPr id="20" name="s5-p4-pill">
            <a:extLst xmlns:a="http://schemas.openxmlformats.org/drawingml/2006/main">
              <a:ext uri="{FF2B5EF4-FFF2-40B4-BE49-F238E27FC236}">
                <a16:creationId xmlns:a16="http://schemas.microsoft.com/office/drawing/2014/main" id="{3383B8EF-BB70-4DFF-B4B5-515A04257F1C}"/>
              </a:ext>
            </a:extLst>
          </p:cNvPr>
          <p:cNvSpPr>
            <a:spLocks xmlns:a="http://schemas.openxmlformats.org/drawingml/2006/main" noGrp="1"/>
          </p:cNvSpPr>
          <p:nvPr/>
        </p:nvSpPr>
        <p:spPr>
          <a:xfrm xmlns:a="http://schemas.openxmlformats.org/drawingml/2006/main">
            <a:off x="8334375" y="4972050"/>
            <a:ext cx="2000250" cy="419100"/>
          </a:xfrm>
          <a:prstGeom xmlns:a="http://schemas.openxmlformats.org/drawingml/2006/main" prst="roundRect">
            <a:avLst>
              <a:gd name="adj" fmla="val 36364"/>
            </a:avLst>
          </a:prstGeom>
          <a:solidFill xmlns:a="http://schemas.openxmlformats.org/drawingml/2006/main">
            <a:srgbClr val="F7F3E7"/>
          </a:solidFill>
          <a:ln xmlns:a="http://schemas.openxmlformats.org/drawingml/2006/main" w="0">
            <a:solidFill>
              <a:srgbClr val="F7F3E7"/>
            </a:solidFill>
            <a:prstDash val="solid"/>
          </a:ln>
        </p:spPr>
      </p:sp>
      <p:sp>
        <p:nvSpPr>
          <p:cNvPr id="21" name="s5-p4-text">
            <a:extLst xmlns:a="http://schemas.openxmlformats.org/drawingml/2006/main">
              <a:ext uri="{FF2B5EF4-FFF2-40B4-BE49-F238E27FC236}">
                <a16:creationId xmlns:a16="http://schemas.microsoft.com/office/drawing/2014/main" id="{DC33C33D-DC6D-4991-A9C6-BD686F5A2503}"/>
              </a:ext>
            </a:extLst>
          </p:cNvPr>
          <p:cNvSpPr>
            <a:spLocks xmlns:a="http://schemas.openxmlformats.org/drawingml/2006/main" noGrp="1"/>
          </p:cNvSpPr>
          <p:nvPr/>
        </p:nvSpPr>
        <p:spPr>
          <a:xfrm xmlns:a="http://schemas.openxmlformats.org/drawingml/2006/main">
            <a:off x="8448675" y="5019675"/>
            <a:ext cx="17716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buNone/>
              <a:defRPr sz="1575" b="1">
                <a:solidFill>
                  <a:srgbClr val="B48D30"/>
                </a:solidFill>
                <a:latin typeface="Yu Gothic"/>
                <a:ea typeface="Yu Gothic"/>
                <a:cs typeface="Yu Gothic"/>
              </a:defRPr>
            </a:pPr>
            <a:r>
              <a:rPr sz="1575" b="1">
                <a:solidFill>
                  <a:srgbClr val="B48D30"/>
                </a:solidFill>
                <a:latin typeface="Yu Gothic"/>
                <a:ea typeface="Yu Gothic"/>
                <a:cs typeface="Yu Gothic"/>
              </a:rPr>
              <a:t>回復感</a:t>
            </a:r>
          </a:p>
        </p:txBody>
      </p:sp>
      <p:sp>
        <p:nvSpPr>
          <p:cNvPr id="22" name="visible-source-5">
            <a:extLst xmlns:a="http://schemas.openxmlformats.org/drawingml/2006/main">
              <a:ext uri="{FF2B5EF4-FFF2-40B4-BE49-F238E27FC236}">
                <a16:creationId xmlns:a16="http://schemas.microsoft.com/office/drawing/2014/main" id="{83AF7F30-DD46-47E9-BCE2-DD82B8381A91}"/>
              </a:ext>
            </a:extLst>
          </p:cNvPr>
          <p:cNvSpPr>
            <a:spLocks xmlns:a="http://schemas.openxmlformats.org/drawingml/2006/main" noGrp="1"/>
          </p:cNvSpPr>
          <p:nvPr/>
        </p:nvSpPr>
        <p:spPr>
          <a:xfrm xmlns:a="http://schemas.openxmlformats.org/drawingml/2006/main">
            <a:off x="419100" y="6019800"/>
            <a:ext cx="106680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Autofit/>
          </a:bodyPr>
          <a:lstStyle xmlns:a="http://schemas.openxmlformats.org/drawingml/2006/main"/>
          <a:p xmlns:a="http://schemas.openxmlformats.org/drawingml/2006/main">
            <a:pPr algn="l">
              <a:buNone/>
              <a:defRPr sz="750" b="0">
                <a:solidFill>
                  <a:srgbClr val="78827C"/>
                </a:solidFill>
                <a:latin typeface="Yu Gothic"/>
                <a:ea typeface="Yu Gothic"/>
                <a:cs typeface="Yu Gothic"/>
              </a:defRPr>
            </a:pPr>
            <a:r>
              <a:rPr sz="750" b="0">
                <a:solidFill>
                  <a:srgbClr val="78827C"/>
                </a:solidFill>
                <a:latin typeface="Yu Gothic"/>
                <a:ea typeface="Yu Gothic"/>
                <a:cs typeface="Yu Gothic"/>
              </a:rPr>
              <a:t>出典：日本森林医学会（2026）</a:t>
            </a:r>
          </a:p>
        </p:txBody>
      </p:sp>
    </p:spTree>
    <p:extLst>
      <p:ext uri="{BB962C8B-B14F-4D97-AF65-F5344CB8AC3E}">
        <p14:creationId xmlns:p14="http://schemas.microsoft.com/office/powerpoint/2010/main" val="901678990"/>
      </p:ext>
    </p:extLst>
  </p:cSld>
</p:sld>
</file>

<file path=ppt/slides/slide6.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7" name="eyebrow-6">
            <a:extLst xmlns:a="http://schemas.openxmlformats.org/drawingml/2006/main">
              <a:ext uri="{FF2B5EF4-FFF2-40B4-BE49-F238E27FC236}">
                <a16:creationId xmlns:a16="http://schemas.microsoft.com/office/drawing/2014/main" id="{BEB5BD8E-15CD-41FF-9332-E5BD130151B8}"/>
              </a:ext>
            </a:extLst>
          </p:cNvPr>
          <p:cNvSpPr>
            <a:spLocks xmlns:a="http://schemas.openxmlformats.org/drawingml/2006/main" noGrp="1"/>
          </p:cNvSpPr>
          <p:nvPr/>
        </p:nvSpPr>
        <p:spPr>
          <a:xfrm xmlns:a="http://schemas.openxmlformats.org/drawingml/2006/main">
            <a:off x="400050" y="238125"/>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275" b="1">
                <a:solidFill>
                  <a:srgbClr val="1F5B45"/>
                </a:solidFill>
                <a:latin typeface="Yu Gothic"/>
                <a:ea typeface="Yu Gothic"/>
                <a:cs typeface="Yu Gothic"/>
              </a:defRPr>
            </a:pPr>
            <a:r>
              <a:rPr sz="1275" b="1">
                <a:solidFill>
                  <a:srgbClr val="1F5B45"/>
                </a:solidFill>
                <a:latin typeface="Yu Gothic"/>
                <a:ea typeface="Yu Gothic"/>
                <a:cs typeface="Yu Gothic"/>
              </a:rPr>
              <a:t>森林浴を中核とする継続的未病ケア</a:t>
            </a:r>
          </a:p>
        </p:txBody>
      </p:sp>
      <p:sp>
        <p:nvSpPr>
          <p:cNvPr id="2" name="title-6">
            <a:extLst xmlns:a="http://schemas.openxmlformats.org/drawingml/2006/main">
              <a:ext uri="{FF2B5EF4-FFF2-40B4-BE49-F238E27FC236}">
                <a16:creationId xmlns:a16="http://schemas.microsoft.com/office/drawing/2014/main" id="{06C6961E-7E2B-47A4-ACC5-20811665B7CC}"/>
              </a:ext>
            </a:extLst>
          </p:cNvPr>
          <p:cNvSpPr>
            <a:spLocks xmlns:a="http://schemas.openxmlformats.org/drawingml/2006/main" noGrp="1"/>
          </p:cNvSpPr>
          <p:nvPr/>
        </p:nvSpPr>
        <p:spPr>
          <a:xfrm xmlns:a="http://schemas.openxmlformats.org/drawingml/2006/main">
            <a:off x="400050" y="514350"/>
            <a:ext cx="113919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3300" b="1">
                <a:solidFill>
                  <a:srgbClr val="18201C"/>
                </a:solidFill>
                <a:latin typeface="Yu Gothic"/>
                <a:ea typeface="Yu Gothic"/>
                <a:cs typeface="Yu Gothic"/>
              </a:defRPr>
            </a:pPr>
            <a:r>
              <a:rPr sz="3300" b="1">
                <a:solidFill>
                  <a:srgbClr val="18201C"/>
                </a:solidFill>
                <a:latin typeface="Yu Gothic"/>
                <a:ea typeface="Yu Gothic"/>
                <a:cs typeface="Yu Gothic"/>
              </a:rPr>
              <a:t>ストレスが回復条件に及ぼす経路</a:t>
            </a:r>
          </a:p>
        </p:txBody>
      </p:sp>
      <p:sp>
        <p:nvSpPr>
          <p:cNvPr id="3" name="footer-rule-6">
            <a:extLst xmlns:a="http://schemas.openxmlformats.org/drawingml/2006/main">
              <a:ext uri="{FF2B5EF4-FFF2-40B4-BE49-F238E27FC236}">
                <a16:creationId xmlns:a16="http://schemas.microsoft.com/office/drawing/2014/main" id="{A46D2B36-4E94-40E9-A53F-F069D58316DC}"/>
              </a:ext>
            </a:extLst>
          </p:cNvPr>
          <p:cNvSpPr>
            <a:spLocks xmlns:a="http://schemas.openxmlformats.org/drawingml/2006/main" noGrp="1"/>
          </p:cNvSpPr>
          <p:nvPr/>
        </p:nvSpPr>
        <p:spPr>
          <a:xfrm xmlns:a="http://schemas.openxmlformats.org/drawingml/2006/main">
            <a:off x="400050" y="6305550"/>
            <a:ext cx="11391900" cy="0"/>
          </a:xfrm>
          <a:prstGeom xmlns:a="http://schemas.openxmlformats.org/drawingml/2006/main" prst="line">
            <a:avLst/>
          </a:prstGeom>
          <a:noFill xmlns:a="http://schemas.openxmlformats.org/drawingml/2006/main"/>
          <a:ln xmlns:a="http://schemas.openxmlformats.org/drawingml/2006/main" w="9525">
            <a:solidFill>
              <a:srgbClr val="D3D9D5"/>
            </a:solidFill>
            <a:prstDash val="solid"/>
          </a:ln>
        </p:spPr>
      </p:sp>
      <p:sp>
        <p:nvSpPr>
          <p:cNvPr id="4" name="footer-author-6">
            <a:extLst xmlns:a="http://schemas.openxmlformats.org/drawingml/2006/main">
              <a:ext uri="{FF2B5EF4-FFF2-40B4-BE49-F238E27FC236}">
                <a16:creationId xmlns:a16="http://schemas.microsoft.com/office/drawing/2014/main" id="{50CFF53D-A646-468B-9607-5D5B80FF1D2A}"/>
              </a:ext>
            </a:extLst>
          </p:cNvPr>
          <p:cNvSpPr>
            <a:spLocks xmlns:a="http://schemas.openxmlformats.org/drawingml/2006/main" noGrp="1"/>
          </p:cNvSpPr>
          <p:nvPr/>
        </p:nvSpPr>
        <p:spPr>
          <a:xfrm xmlns:a="http://schemas.openxmlformats.org/drawingml/2006/main">
            <a:off x="400050" y="6391275"/>
            <a:ext cx="809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一般社団法人国際審査員連盟　石原美惠子</a:t>
            </a:r>
          </a:p>
        </p:txBody>
      </p:sp>
      <p:sp>
        <p:nvSpPr>
          <p:cNvPr id="5" name="footer-number-6">
            <a:extLst xmlns:a="http://schemas.openxmlformats.org/drawingml/2006/main">
              <a:ext uri="{FF2B5EF4-FFF2-40B4-BE49-F238E27FC236}">
                <a16:creationId xmlns:a16="http://schemas.microsoft.com/office/drawing/2014/main" id="{F03EB41F-AF67-47F9-B113-DC15CECE2330}"/>
              </a:ext>
            </a:extLst>
          </p:cNvPr>
          <p:cNvSpPr>
            <a:spLocks xmlns:a="http://schemas.openxmlformats.org/drawingml/2006/main" noGrp="1"/>
          </p:cNvSpPr>
          <p:nvPr/>
        </p:nvSpPr>
        <p:spPr>
          <a:xfrm xmlns:a="http://schemas.openxmlformats.org/drawingml/2006/main">
            <a:off x="11239500" y="6391275"/>
            <a:ext cx="5524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6</a:t>
            </a:r>
          </a:p>
        </p:txBody>
      </p:sp>
      <p:sp>
        <p:nvSpPr>
          <p:cNvPr id="6" name="s6-stage-1-panel">
            <a:extLst xmlns:a="http://schemas.openxmlformats.org/drawingml/2006/main">
              <a:ext uri="{FF2B5EF4-FFF2-40B4-BE49-F238E27FC236}">
                <a16:creationId xmlns:a16="http://schemas.microsoft.com/office/drawing/2014/main" id="{A79FDBB1-F51C-4975-804B-D1BD6DFBCA7C}"/>
              </a:ext>
            </a:extLst>
          </p:cNvPr>
          <p:cNvSpPr>
            <a:spLocks xmlns:a="http://schemas.openxmlformats.org/drawingml/2006/main" noGrp="1"/>
          </p:cNvSpPr>
          <p:nvPr/>
        </p:nvSpPr>
        <p:spPr>
          <a:xfrm xmlns:a="http://schemas.openxmlformats.org/drawingml/2006/main">
            <a:off x="457200" y="2095500"/>
            <a:ext cx="2247900" cy="2190750"/>
          </a:xfrm>
          <a:prstGeom xmlns:a="http://schemas.openxmlformats.org/drawingml/2006/main" prst="roundRect">
            <a:avLst>
              <a:gd name="adj" fmla="val 6957"/>
            </a:avLst>
          </a:prstGeom>
          <a:solidFill xmlns:a="http://schemas.openxmlformats.org/drawingml/2006/main">
            <a:srgbClr val="F7F1E8"/>
          </a:solidFill>
          <a:ln xmlns:a="http://schemas.openxmlformats.org/drawingml/2006/main" w="11430">
            <a:solidFill>
              <a:srgbClr val="DDE2DE"/>
            </a:solidFill>
            <a:prstDash val="solid"/>
          </a:ln>
        </p:spPr>
      </p:sp>
      <p:sp>
        <p:nvSpPr>
          <p:cNvPr id="7" name="s6-stage-1-accent">
            <a:extLst xmlns:a="http://schemas.openxmlformats.org/drawingml/2006/main">
              <a:ext uri="{FF2B5EF4-FFF2-40B4-BE49-F238E27FC236}">
                <a16:creationId xmlns:a16="http://schemas.microsoft.com/office/drawing/2014/main" id="{FB0E667F-A58D-40CA-9C7D-9F1BB324852C}"/>
              </a:ext>
            </a:extLst>
          </p:cNvPr>
          <p:cNvSpPr>
            <a:spLocks xmlns:a="http://schemas.openxmlformats.org/drawingml/2006/main" noGrp="1"/>
          </p:cNvSpPr>
          <p:nvPr/>
        </p:nvSpPr>
        <p:spPr>
          <a:xfrm xmlns:a="http://schemas.openxmlformats.org/drawingml/2006/main">
            <a:off x="457200" y="2095500"/>
            <a:ext cx="76200" cy="2190750"/>
          </a:xfrm>
          <a:prstGeom xmlns:a="http://schemas.openxmlformats.org/drawingml/2006/main" prst="rect">
            <a:avLst/>
          </a:prstGeom>
          <a:solidFill xmlns:a="http://schemas.openxmlformats.org/drawingml/2006/main">
            <a:srgbClr val="A96C3D"/>
          </a:solidFill>
          <a:ln xmlns:a="http://schemas.openxmlformats.org/drawingml/2006/main" w="0">
            <a:solidFill>
              <a:srgbClr val="A96C3D"/>
            </a:solidFill>
            <a:prstDash val="solid"/>
          </a:ln>
        </p:spPr>
      </p:sp>
      <p:sp>
        <p:nvSpPr>
          <p:cNvPr id="8" name="s6-stage-1-title">
            <a:extLst xmlns:a="http://schemas.openxmlformats.org/drawingml/2006/main">
              <a:ext uri="{FF2B5EF4-FFF2-40B4-BE49-F238E27FC236}">
                <a16:creationId xmlns:a16="http://schemas.microsoft.com/office/drawing/2014/main" id="{E2ECC271-2756-4E21-B391-2D3671641E32}"/>
              </a:ext>
            </a:extLst>
          </p:cNvPr>
          <p:cNvSpPr>
            <a:spLocks xmlns:a="http://schemas.openxmlformats.org/drawingml/2006/main" noGrp="1"/>
          </p:cNvSpPr>
          <p:nvPr/>
        </p:nvSpPr>
        <p:spPr>
          <a:xfrm xmlns:a="http://schemas.openxmlformats.org/drawingml/2006/main">
            <a:off x="704850" y="2247900"/>
            <a:ext cx="18097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75" b="1">
                <a:solidFill>
                  <a:srgbClr val="A96C3D"/>
                </a:solidFill>
                <a:latin typeface="Yu Gothic"/>
                <a:ea typeface="Yu Gothic"/>
                <a:cs typeface="Yu Gothic"/>
              </a:defRPr>
            </a:pPr>
            <a:r>
              <a:rPr sz="1875" b="1">
                <a:solidFill>
                  <a:srgbClr val="A96C3D"/>
                </a:solidFill>
                <a:latin typeface="Yu Gothic"/>
                <a:ea typeface="Yu Gothic"/>
                <a:cs typeface="Yu Gothic"/>
              </a:rPr>
              <a:t>持続する負荷</a:t>
            </a:r>
          </a:p>
        </p:txBody>
      </p:sp>
      <p:sp>
        <p:nvSpPr>
          <p:cNvPr id="9" name="s6-stage-1-body">
            <a:extLst xmlns:a="http://schemas.openxmlformats.org/drawingml/2006/main">
              <a:ext uri="{FF2B5EF4-FFF2-40B4-BE49-F238E27FC236}">
                <a16:creationId xmlns:a16="http://schemas.microsoft.com/office/drawing/2014/main" id="{0544B419-EBF5-4FB0-9C4A-4FB0874AECBC}"/>
              </a:ext>
            </a:extLst>
          </p:cNvPr>
          <p:cNvSpPr>
            <a:spLocks xmlns:a="http://schemas.openxmlformats.org/drawingml/2006/main" noGrp="1"/>
          </p:cNvSpPr>
          <p:nvPr/>
        </p:nvSpPr>
        <p:spPr>
          <a:xfrm xmlns:a="http://schemas.openxmlformats.org/drawingml/2006/main">
            <a:off x="704850" y="2762250"/>
            <a:ext cx="1809750" cy="1371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仕事・情報・睡眠不足</a:t>
            </a:r>
          </a:p>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心理的緊張</a:t>
            </a:r>
          </a:p>
        </p:txBody>
      </p:sp>
      <p:sp>
        <p:nvSpPr>
          <p:cNvPr id="10" name="s6-arrow-1">
            <a:extLst xmlns:a="http://schemas.openxmlformats.org/drawingml/2006/main">
              <a:ext uri="{FF2B5EF4-FFF2-40B4-BE49-F238E27FC236}">
                <a16:creationId xmlns:a16="http://schemas.microsoft.com/office/drawing/2014/main" id="{CA3DDB18-9198-4868-9F21-A5BFC3702F6A}"/>
              </a:ext>
            </a:extLst>
          </p:cNvPr>
          <p:cNvSpPr>
            <a:spLocks xmlns:a="http://schemas.openxmlformats.org/drawingml/2006/main" noGrp="1"/>
          </p:cNvSpPr>
          <p:nvPr/>
        </p:nvSpPr>
        <p:spPr>
          <a:xfrm xmlns:a="http://schemas.openxmlformats.org/drawingml/2006/main">
            <a:off x="2724150" y="3048000"/>
            <a:ext cx="419100" cy="285750"/>
          </a:xfrm>
          <a:prstGeom xmlns:a="http://schemas.openxmlformats.org/drawingml/2006/main" prst="rightArrow">
            <a:avLst/>
          </a:prstGeom>
          <a:solidFill xmlns:a="http://schemas.openxmlformats.org/drawingml/2006/main">
            <a:srgbClr val="D3D9D5"/>
          </a:solidFill>
          <a:ln xmlns:a="http://schemas.openxmlformats.org/drawingml/2006/main" w="0">
            <a:solidFill>
              <a:srgbClr val="D3D9D5"/>
            </a:solidFill>
            <a:prstDash val="solid"/>
          </a:ln>
        </p:spPr>
      </p:sp>
      <p:sp>
        <p:nvSpPr>
          <p:cNvPr id="11" name="s6-stage-2-panel">
            <a:extLst xmlns:a="http://schemas.openxmlformats.org/drawingml/2006/main">
              <a:ext uri="{FF2B5EF4-FFF2-40B4-BE49-F238E27FC236}">
                <a16:creationId xmlns:a16="http://schemas.microsoft.com/office/drawing/2014/main" id="{A78C2593-179C-4F3E-9D67-932896924351}"/>
              </a:ext>
            </a:extLst>
          </p:cNvPr>
          <p:cNvSpPr>
            <a:spLocks xmlns:a="http://schemas.openxmlformats.org/drawingml/2006/main" noGrp="1"/>
          </p:cNvSpPr>
          <p:nvPr/>
        </p:nvSpPr>
        <p:spPr>
          <a:xfrm xmlns:a="http://schemas.openxmlformats.org/drawingml/2006/main">
            <a:off x="3181350" y="2095500"/>
            <a:ext cx="2247900" cy="2190750"/>
          </a:xfrm>
          <a:prstGeom xmlns:a="http://schemas.openxmlformats.org/drawingml/2006/main" prst="roundRect">
            <a:avLst>
              <a:gd name="adj" fmla="val 6957"/>
            </a:avLst>
          </a:prstGeom>
          <a:solidFill xmlns:a="http://schemas.openxmlformats.org/drawingml/2006/main">
            <a:srgbClr val="F7F3E7"/>
          </a:solidFill>
          <a:ln xmlns:a="http://schemas.openxmlformats.org/drawingml/2006/main" w="11430">
            <a:solidFill>
              <a:srgbClr val="DDE2DE"/>
            </a:solidFill>
            <a:prstDash val="solid"/>
          </a:ln>
        </p:spPr>
      </p:sp>
      <p:sp>
        <p:nvSpPr>
          <p:cNvPr id="12" name="s6-stage-2-accent">
            <a:extLst xmlns:a="http://schemas.openxmlformats.org/drawingml/2006/main">
              <a:ext uri="{FF2B5EF4-FFF2-40B4-BE49-F238E27FC236}">
                <a16:creationId xmlns:a16="http://schemas.microsoft.com/office/drawing/2014/main" id="{FC157AAC-B7AE-46D0-A966-A808F3619C77}"/>
              </a:ext>
            </a:extLst>
          </p:cNvPr>
          <p:cNvSpPr>
            <a:spLocks xmlns:a="http://schemas.openxmlformats.org/drawingml/2006/main" noGrp="1"/>
          </p:cNvSpPr>
          <p:nvPr/>
        </p:nvSpPr>
        <p:spPr>
          <a:xfrm xmlns:a="http://schemas.openxmlformats.org/drawingml/2006/main">
            <a:off x="3181350" y="2095500"/>
            <a:ext cx="76200" cy="2190750"/>
          </a:xfrm>
          <a:prstGeom xmlns:a="http://schemas.openxmlformats.org/drawingml/2006/main" prst="rect">
            <a:avLst/>
          </a:prstGeom>
          <a:solidFill xmlns:a="http://schemas.openxmlformats.org/drawingml/2006/main">
            <a:srgbClr val="B48D30"/>
          </a:solidFill>
          <a:ln xmlns:a="http://schemas.openxmlformats.org/drawingml/2006/main" w="0">
            <a:solidFill>
              <a:srgbClr val="B48D30"/>
            </a:solidFill>
            <a:prstDash val="solid"/>
          </a:ln>
        </p:spPr>
      </p:sp>
      <p:sp>
        <p:nvSpPr>
          <p:cNvPr id="13" name="s6-stage-2-title">
            <a:extLst xmlns:a="http://schemas.openxmlformats.org/drawingml/2006/main">
              <a:ext uri="{FF2B5EF4-FFF2-40B4-BE49-F238E27FC236}">
                <a16:creationId xmlns:a16="http://schemas.microsoft.com/office/drawing/2014/main" id="{B6FC2B30-200D-456E-A210-65C23E7B8533}"/>
              </a:ext>
            </a:extLst>
          </p:cNvPr>
          <p:cNvSpPr>
            <a:spLocks xmlns:a="http://schemas.openxmlformats.org/drawingml/2006/main" noGrp="1"/>
          </p:cNvSpPr>
          <p:nvPr/>
        </p:nvSpPr>
        <p:spPr>
          <a:xfrm xmlns:a="http://schemas.openxmlformats.org/drawingml/2006/main">
            <a:off x="3429000" y="2247900"/>
            <a:ext cx="18097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75" b="1">
                <a:solidFill>
                  <a:srgbClr val="B48D30"/>
                </a:solidFill>
                <a:latin typeface="Yu Gothic"/>
                <a:ea typeface="Yu Gothic"/>
                <a:cs typeface="Yu Gothic"/>
              </a:defRPr>
            </a:pPr>
            <a:r>
              <a:rPr sz="1875" b="1">
                <a:solidFill>
                  <a:srgbClr val="B48D30"/>
                </a:solidFill>
                <a:latin typeface="Yu Gothic"/>
                <a:ea typeface="Yu Gothic"/>
                <a:cs typeface="Yu Gothic"/>
              </a:rPr>
              <a:t>生理応答</a:t>
            </a:r>
          </a:p>
        </p:txBody>
      </p:sp>
      <p:sp>
        <p:nvSpPr>
          <p:cNvPr id="14" name="s6-stage-2-body">
            <a:extLst xmlns:a="http://schemas.openxmlformats.org/drawingml/2006/main">
              <a:ext uri="{FF2B5EF4-FFF2-40B4-BE49-F238E27FC236}">
                <a16:creationId xmlns:a16="http://schemas.microsoft.com/office/drawing/2014/main" id="{AE2C11D7-DAFE-4089-85C9-AC6E12ED0126}"/>
              </a:ext>
            </a:extLst>
          </p:cNvPr>
          <p:cNvSpPr>
            <a:spLocks xmlns:a="http://schemas.openxmlformats.org/drawingml/2006/main" noGrp="1"/>
          </p:cNvSpPr>
          <p:nvPr/>
        </p:nvSpPr>
        <p:spPr>
          <a:xfrm xmlns:a="http://schemas.openxmlformats.org/drawingml/2006/main">
            <a:off x="3429000" y="2762250"/>
            <a:ext cx="1809750" cy="1371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交感神経活動</a:t>
            </a:r>
          </a:p>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HPA軸・コルチゾール</a:t>
            </a:r>
          </a:p>
        </p:txBody>
      </p:sp>
      <p:sp>
        <p:nvSpPr>
          <p:cNvPr id="15" name="s6-arrow-2">
            <a:extLst xmlns:a="http://schemas.openxmlformats.org/drawingml/2006/main">
              <a:ext uri="{FF2B5EF4-FFF2-40B4-BE49-F238E27FC236}">
                <a16:creationId xmlns:a16="http://schemas.microsoft.com/office/drawing/2014/main" id="{50A2D890-B3A9-4BBA-B816-D0542CFEA75F}"/>
              </a:ext>
            </a:extLst>
          </p:cNvPr>
          <p:cNvSpPr>
            <a:spLocks xmlns:a="http://schemas.openxmlformats.org/drawingml/2006/main" noGrp="1"/>
          </p:cNvSpPr>
          <p:nvPr/>
        </p:nvSpPr>
        <p:spPr>
          <a:xfrm xmlns:a="http://schemas.openxmlformats.org/drawingml/2006/main">
            <a:off x="5448300" y="3048000"/>
            <a:ext cx="419100" cy="285750"/>
          </a:xfrm>
          <a:prstGeom xmlns:a="http://schemas.openxmlformats.org/drawingml/2006/main" prst="rightArrow">
            <a:avLst/>
          </a:prstGeom>
          <a:solidFill xmlns:a="http://schemas.openxmlformats.org/drawingml/2006/main">
            <a:srgbClr val="D3D9D5"/>
          </a:solidFill>
          <a:ln xmlns:a="http://schemas.openxmlformats.org/drawingml/2006/main" w="0">
            <a:solidFill>
              <a:srgbClr val="D3D9D5"/>
            </a:solidFill>
            <a:prstDash val="solid"/>
          </a:ln>
        </p:spPr>
      </p:sp>
      <p:sp>
        <p:nvSpPr>
          <p:cNvPr id="16" name="s6-stage-3-panel">
            <a:extLst xmlns:a="http://schemas.openxmlformats.org/drawingml/2006/main">
              <a:ext uri="{FF2B5EF4-FFF2-40B4-BE49-F238E27FC236}">
                <a16:creationId xmlns:a16="http://schemas.microsoft.com/office/drawing/2014/main" id="{C8407941-79FC-44F9-9DD0-CA2A10091D36}"/>
              </a:ext>
            </a:extLst>
          </p:cNvPr>
          <p:cNvSpPr>
            <a:spLocks xmlns:a="http://schemas.openxmlformats.org/drawingml/2006/main" noGrp="1"/>
          </p:cNvSpPr>
          <p:nvPr/>
        </p:nvSpPr>
        <p:spPr>
          <a:xfrm xmlns:a="http://schemas.openxmlformats.org/drawingml/2006/main">
            <a:off x="5905500" y="2095500"/>
            <a:ext cx="2247900" cy="2190750"/>
          </a:xfrm>
          <a:prstGeom xmlns:a="http://schemas.openxmlformats.org/drawingml/2006/main" prst="roundRect">
            <a:avLst>
              <a:gd name="adj" fmla="val 6957"/>
            </a:avLst>
          </a:prstGeom>
          <a:solidFill xmlns:a="http://schemas.openxmlformats.org/drawingml/2006/main">
            <a:srgbClr val="EDF5F7"/>
          </a:solidFill>
          <a:ln xmlns:a="http://schemas.openxmlformats.org/drawingml/2006/main" w="11430">
            <a:solidFill>
              <a:srgbClr val="DDE2DE"/>
            </a:solidFill>
            <a:prstDash val="solid"/>
          </a:ln>
        </p:spPr>
      </p:sp>
      <p:sp>
        <p:nvSpPr>
          <p:cNvPr id="17" name="s6-stage-3-accent">
            <a:extLst xmlns:a="http://schemas.openxmlformats.org/drawingml/2006/main">
              <a:ext uri="{FF2B5EF4-FFF2-40B4-BE49-F238E27FC236}">
                <a16:creationId xmlns:a16="http://schemas.microsoft.com/office/drawing/2014/main" id="{7A0C4861-5CE3-48E2-81AD-D0AA83B4B6DE}"/>
              </a:ext>
            </a:extLst>
          </p:cNvPr>
          <p:cNvSpPr>
            <a:spLocks xmlns:a="http://schemas.openxmlformats.org/drawingml/2006/main" noGrp="1"/>
          </p:cNvSpPr>
          <p:nvPr/>
        </p:nvSpPr>
        <p:spPr>
          <a:xfrm xmlns:a="http://schemas.openxmlformats.org/drawingml/2006/main">
            <a:off x="5905500" y="2095500"/>
            <a:ext cx="76200" cy="2190750"/>
          </a:xfrm>
          <a:prstGeom xmlns:a="http://schemas.openxmlformats.org/drawingml/2006/main" prst="rect">
            <a:avLst/>
          </a:prstGeom>
          <a:solidFill xmlns:a="http://schemas.openxmlformats.org/drawingml/2006/main">
            <a:srgbClr val="4E8D99"/>
          </a:solidFill>
          <a:ln xmlns:a="http://schemas.openxmlformats.org/drawingml/2006/main" w="0">
            <a:solidFill>
              <a:srgbClr val="4E8D99"/>
            </a:solidFill>
            <a:prstDash val="solid"/>
          </a:ln>
        </p:spPr>
      </p:sp>
      <p:sp>
        <p:nvSpPr>
          <p:cNvPr id="18" name="s6-stage-3-title">
            <a:extLst xmlns:a="http://schemas.openxmlformats.org/drawingml/2006/main">
              <a:ext uri="{FF2B5EF4-FFF2-40B4-BE49-F238E27FC236}">
                <a16:creationId xmlns:a16="http://schemas.microsoft.com/office/drawing/2014/main" id="{F59C016B-800B-44A5-B5A4-06F9157F1A73}"/>
              </a:ext>
            </a:extLst>
          </p:cNvPr>
          <p:cNvSpPr>
            <a:spLocks xmlns:a="http://schemas.openxmlformats.org/drawingml/2006/main" noGrp="1"/>
          </p:cNvSpPr>
          <p:nvPr/>
        </p:nvSpPr>
        <p:spPr>
          <a:xfrm xmlns:a="http://schemas.openxmlformats.org/drawingml/2006/main">
            <a:off x="6153150" y="2247900"/>
            <a:ext cx="18097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75" b="1">
                <a:solidFill>
                  <a:srgbClr val="4E8D99"/>
                </a:solidFill>
                <a:latin typeface="Yu Gothic"/>
                <a:ea typeface="Yu Gothic"/>
                <a:cs typeface="Yu Gothic"/>
              </a:defRPr>
            </a:pPr>
            <a:r>
              <a:rPr sz="1875" b="1">
                <a:solidFill>
                  <a:srgbClr val="4E8D99"/>
                </a:solidFill>
                <a:latin typeface="Yu Gothic"/>
                <a:ea typeface="Yu Gothic"/>
                <a:cs typeface="Yu Gothic"/>
              </a:rPr>
              <a:t>身体への表れ</a:t>
            </a:r>
          </a:p>
        </p:txBody>
      </p:sp>
      <p:sp>
        <p:nvSpPr>
          <p:cNvPr id="19" name="s6-stage-3-body">
            <a:extLst xmlns:a="http://schemas.openxmlformats.org/drawingml/2006/main">
              <a:ext uri="{FF2B5EF4-FFF2-40B4-BE49-F238E27FC236}">
                <a16:creationId xmlns:a16="http://schemas.microsoft.com/office/drawing/2014/main" id="{03A94FB0-7FFA-4BD5-940B-BE98A60545C7}"/>
              </a:ext>
            </a:extLst>
          </p:cNvPr>
          <p:cNvSpPr>
            <a:spLocks xmlns:a="http://schemas.openxmlformats.org/drawingml/2006/main" noGrp="1"/>
          </p:cNvSpPr>
          <p:nvPr/>
        </p:nvSpPr>
        <p:spPr>
          <a:xfrm xmlns:a="http://schemas.openxmlformats.org/drawingml/2006/main">
            <a:off x="6153150" y="2762250"/>
            <a:ext cx="1809750" cy="1371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筋緊張・疲労</a:t>
            </a:r>
          </a:p>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睡眠・消化の変化</a:t>
            </a:r>
          </a:p>
        </p:txBody>
      </p:sp>
      <p:sp>
        <p:nvSpPr>
          <p:cNvPr id="20" name="s6-arrow-3">
            <a:extLst xmlns:a="http://schemas.openxmlformats.org/drawingml/2006/main">
              <a:ext uri="{FF2B5EF4-FFF2-40B4-BE49-F238E27FC236}">
                <a16:creationId xmlns:a16="http://schemas.microsoft.com/office/drawing/2014/main" id="{0124E939-21C6-4B1C-B121-84D8F5D11653}"/>
              </a:ext>
            </a:extLst>
          </p:cNvPr>
          <p:cNvSpPr>
            <a:spLocks xmlns:a="http://schemas.openxmlformats.org/drawingml/2006/main" noGrp="1"/>
          </p:cNvSpPr>
          <p:nvPr/>
        </p:nvSpPr>
        <p:spPr>
          <a:xfrm xmlns:a="http://schemas.openxmlformats.org/drawingml/2006/main">
            <a:off x="8172450" y="3048000"/>
            <a:ext cx="419100" cy="285750"/>
          </a:xfrm>
          <a:prstGeom xmlns:a="http://schemas.openxmlformats.org/drawingml/2006/main" prst="rightArrow">
            <a:avLst/>
          </a:prstGeom>
          <a:solidFill xmlns:a="http://schemas.openxmlformats.org/drawingml/2006/main">
            <a:srgbClr val="D3D9D5"/>
          </a:solidFill>
          <a:ln xmlns:a="http://schemas.openxmlformats.org/drawingml/2006/main" w="0">
            <a:solidFill>
              <a:srgbClr val="D3D9D5"/>
            </a:solidFill>
            <a:prstDash val="solid"/>
          </a:ln>
        </p:spPr>
      </p:sp>
      <p:sp>
        <p:nvSpPr>
          <p:cNvPr id="21" name="s6-stage-4-panel">
            <a:extLst xmlns:a="http://schemas.openxmlformats.org/drawingml/2006/main">
              <a:ext uri="{FF2B5EF4-FFF2-40B4-BE49-F238E27FC236}">
                <a16:creationId xmlns:a16="http://schemas.microsoft.com/office/drawing/2014/main" id="{2D2DDB70-54D1-4BD9-BDE2-F55E1272202B}"/>
              </a:ext>
            </a:extLst>
          </p:cNvPr>
          <p:cNvSpPr>
            <a:spLocks xmlns:a="http://schemas.openxmlformats.org/drawingml/2006/main" noGrp="1"/>
          </p:cNvSpPr>
          <p:nvPr/>
        </p:nvSpPr>
        <p:spPr>
          <a:xfrm xmlns:a="http://schemas.openxmlformats.org/drawingml/2006/main">
            <a:off x="8629650" y="2095500"/>
            <a:ext cx="2247900" cy="2190750"/>
          </a:xfrm>
          <a:prstGeom xmlns:a="http://schemas.openxmlformats.org/drawingml/2006/main" prst="roundRect">
            <a:avLst>
              <a:gd name="adj" fmla="val 6957"/>
            </a:avLst>
          </a:prstGeom>
          <a:solidFill xmlns:a="http://schemas.openxmlformats.org/drawingml/2006/main">
            <a:srgbClr val="DDEBE3"/>
          </a:solidFill>
          <a:ln xmlns:a="http://schemas.openxmlformats.org/drawingml/2006/main" w="11430">
            <a:solidFill>
              <a:srgbClr val="DDE2DE"/>
            </a:solidFill>
            <a:prstDash val="solid"/>
          </a:ln>
        </p:spPr>
      </p:sp>
      <p:sp>
        <p:nvSpPr>
          <p:cNvPr id="22" name="s6-stage-4-accent">
            <a:extLst xmlns:a="http://schemas.openxmlformats.org/drawingml/2006/main">
              <a:ext uri="{FF2B5EF4-FFF2-40B4-BE49-F238E27FC236}">
                <a16:creationId xmlns:a16="http://schemas.microsoft.com/office/drawing/2014/main" id="{A3753BDC-8E15-4A2B-93F9-2A96C8AB4641}"/>
              </a:ext>
            </a:extLst>
          </p:cNvPr>
          <p:cNvSpPr>
            <a:spLocks xmlns:a="http://schemas.openxmlformats.org/drawingml/2006/main" noGrp="1"/>
          </p:cNvSpPr>
          <p:nvPr/>
        </p:nvSpPr>
        <p:spPr>
          <a:xfrm xmlns:a="http://schemas.openxmlformats.org/drawingml/2006/main">
            <a:off x="8629650" y="2095500"/>
            <a:ext cx="76200" cy="2190750"/>
          </a:xfrm>
          <a:prstGeom xmlns:a="http://schemas.openxmlformats.org/drawingml/2006/main" prst="rect">
            <a:avLst/>
          </a:prstGeom>
          <a:solidFill xmlns:a="http://schemas.openxmlformats.org/drawingml/2006/main">
            <a:srgbClr val="1F5B45"/>
          </a:solidFill>
          <a:ln xmlns:a="http://schemas.openxmlformats.org/drawingml/2006/main" w="0">
            <a:solidFill>
              <a:srgbClr val="1F5B45"/>
            </a:solidFill>
            <a:prstDash val="solid"/>
          </a:ln>
        </p:spPr>
      </p:sp>
      <p:sp>
        <p:nvSpPr>
          <p:cNvPr id="23" name="s6-stage-4-title">
            <a:extLst xmlns:a="http://schemas.openxmlformats.org/drawingml/2006/main">
              <a:ext uri="{FF2B5EF4-FFF2-40B4-BE49-F238E27FC236}">
                <a16:creationId xmlns:a16="http://schemas.microsoft.com/office/drawing/2014/main" id="{EBE366F3-68D9-4AA9-A857-ABBCCF7F82F4}"/>
              </a:ext>
            </a:extLst>
          </p:cNvPr>
          <p:cNvSpPr>
            <a:spLocks xmlns:a="http://schemas.openxmlformats.org/drawingml/2006/main" noGrp="1"/>
          </p:cNvSpPr>
          <p:nvPr/>
        </p:nvSpPr>
        <p:spPr>
          <a:xfrm xmlns:a="http://schemas.openxmlformats.org/drawingml/2006/main">
            <a:off x="8877300" y="2247900"/>
            <a:ext cx="18097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75" b="1">
                <a:solidFill>
                  <a:srgbClr val="1F5B45"/>
                </a:solidFill>
                <a:latin typeface="Yu Gothic"/>
                <a:ea typeface="Yu Gothic"/>
                <a:cs typeface="Yu Gothic"/>
              </a:defRPr>
            </a:pPr>
            <a:r>
              <a:rPr sz="1875" b="1">
                <a:solidFill>
                  <a:srgbClr val="1F5B45"/>
                </a:solidFill>
                <a:latin typeface="Yu Gothic"/>
                <a:ea typeface="Yu Gothic"/>
                <a:cs typeface="Yu Gothic"/>
              </a:rPr>
              <a:t>回復の遅れ</a:t>
            </a:r>
          </a:p>
        </p:txBody>
      </p:sp>
      <p:sp>
        <p:nvSpPr>
          <p:cNvPr id="24" name="s6-stage-4-body">
            <a:extLst xmlns:a="http://schemas.openxmlformats.org/drawingml/2006/main">
              <a:ext uri="{FF2B5EF4-FFF2-40B4-BE49-F238E27FC236}">
                <a16:creationId xmlns:a16="http://schemas.microsoft.com/office/drawing/2014/main" id="{7DF7D5DC-0A61-4525-BCD8-769570FC0F80}"/>
              </a:ext>
            </a:extLst>
          </p:cNvPr>
          <p:cNvSpPr>
            <a:spLocks xmlns:a="http://schemas.openxmlformats.org/drawingml/2006/main" noGrp="1"/>
          </p:cNvSpPr>
          <p:nvPr/>
        </p:nvSpPr>
        <p:spPr>
          <a:xfrm xmlns:a="http://schemas.openxmlformats.org/drawingml/2006/main">
            <a:off x="8877300" y="2762250"/>
            <a:ext cx="1809750" cy="1371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落ち着きにくい</a:t>
            </a:r>
          </a:p>
          <a:p xmlns:a="http://schemas.openxmlformats.org/drawingml/2006/main">
            <a:pPr algn="l">
              <a:buNone/>
              <a:defRPr sz="1725" b="1">
                <a:solidFill>
                  <a:srgbClr val="18201C"/>
                </a:solidFill>
                <a:latin typeface="Yu Gothic"/>
                <a:ea typeface="Yu Gothic"/>
                <a:cs typeface="Yu Gothic"/>
              </a:defRPr>
            </a:pPr>
            <a:r>
              <a:rPr sz="1725" b="1">
                <a:solidFill>
                  <a:srgbClr val="18201C"/>
                </a:solidFill>
                <a:latin typeface="Yu Gothic"/>
                <a:ea typeface="Yu Gothic"/>
                <a:cs typeface="Yu Gothic"/>
              </a:rPr>
              <a:t>回復感が続きにくい</a:t>
            </a:r>
          </a:p>
        </p:txBody>
      </p:sp>
      <p:sp>
        <p:nvSpPr>
          <p:cNvPr id="25" name="s6-bottom">
            <a:extLst xmlns:a="http://schemas.openxmlformats.org/drawingml/2006/main">
              <a:ext uri="{FF2B5EF4-FFF2-40B4-BE49-F238E27FC236}">
                <a16:creationId xmlns:a16="http://schemas.microsoft.com/office/drawing/2014/main" id="{729D095D-60C8-4E2B-A3DC-2D9FB682FA03}"/>
              </a:ext>
            </a:extLst>
          </p:cNvPr>
          <p:cNvSpPr>
            <a:spLocks xmlns:a="http://schemas.openxmlformats.org/drawingml/2006/main" noGrp="1"/>
          </p:cNvSpPr>
          <p:nvPr/>
        </p:nvSpPr>
        <p:spPr>
          <a:xfrm xmlns:a="http://schemas.openxmlformats.org/drawingml/2006/main">
            <a:off x="1143000" y="4810125"/>
            <a:ext cx="9906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buNone/>
              <a:defRPr sz="2175" b="1">
                <a:solidFill>
                  <a:srgbClr val="1F5B45"/>
                </a:solidFill>
                <a:latin typeface="Yu Gothic"/>
                <a:ea typeface="Yu Gothic"/>
                <a:cs typeface="Yu Gothic"/>
              </a:defRPr>
            </a:pPr>
            <a:r>
              <a:rPr sz="2175" b="1">
                <a:solidFill>
                  <a:srgbClr val="1F5B45"/>
                </a:solidFill>
                <a:latin typeface="Yu Gothic"/>
                <a:ea typeface="Yu Gothic"/>
                <a:cs typeface="Yu Gothic"/>
              </a:rPr>
              <a:t>自然接触と休養は、負荷そのものを消すのではなく、緊張から回復へ切り替わる条件を整える。</a:t>
            </a:r>
          </a:p>
        </p:txBody>
      </p:sp>
      <p:sp>
        <p:nvSpPr>
          <p:cNvPr id="26" name="visible-source-6">
            <a:extLst xmlns:a="http://schemas.openxmlformats.org/drawingml/2006/main">
              <a:ext uri="{FF2B5EF4-FFF2-40B4-BE49-F238E27FC236}">
                <a16:creationId xmlns:a16="http://schemas.microsoft.com/office/drawing/2014/main" id="{A66406C5-A93E-4E36-8A1D-14C5F172C6C5}"/>
              </a:ext>
            </a:extLst>
          </p:cNvPr>
          <p:cNvSpPr>
            <a:spLocks xmlns:a="http://schemas.openxmlformats.org/drawingml/2006/main" noGrp="1"/>
          </p:cNvSpPr>
          <p:nvPr/>
        </p:nvSpPr>
        <p:spPr>
          <a:xfrm xmlns:a="http://schemas.openxmlformats.org/drawingml/2006/main">
            <a:off x="419100" y="6019800"/>
            <a:ext cx="106680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Autofit/>
          </a:bodyPr>
          <a:lstStyle xmlns:a="http://schemas.openxmlformats.org/drawingml/2006/main"/>
          <a:p xmlns:a="http://schemas.openxmlformats.org/drawingml/2006/main">
            <a:pPr algn="l">
              <a:buNone/>
              <a:defRPr sz="750" b="0">
                <a:solidFill>
                  <a:srgbClr val="78827C"/>
                </a:solidFill>
                <a:latin typeface="Yu Gothic"/>
                <a:ea typeface="Yu Gothic"/>
                <a:cs typeface="Yu Gothic"/>
              </a:defRPr>
            </a:pPr>
            <a:r>
              <a:rPr sz="750" b="0">
                <a:solidFill>
                  <a:srgbClr val="78827C"/>
                </a:solidFill>
                <a:latin typeface="Yu Gothic"/>
                <a:ea typeface="Yu Gothic"/>
                <a:cs typeface="Yu Gothic"/>
              </a:rPr>
              <a:t>出典：McEwen（1998）；Antonelli et al.（2019）</a:t>
            </a:r>
          </a:p>
        </p:txBody>
      </p:sp>
    </p:spTree>
    <p:extLst>
      <p:ext uri="{BB962C8B-B14F-4D97-AF65-F5344CB8AC3E}">
        <p14:creationId xmlns:p14="http://schemas.microsoft.com/office/powerpoint/2010/main" val="1664613604"/>
      </p:ext>
    </p:extLst>
  </p:cSld>
</p:sld>
</file>

<file path=ppt/slides/slide7.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32" name="eyebrow-7">
            <a:extLst xmlns:a="http://schemas.openxmlformats.org/drawingml/2006/main">
              <a:ext uri="{FF2B5EF4-FFF2-40B4-BE49-F238E27FC236}">
                <a16:creationId xmlns:a16="http://schemas.microsoft.com/office/drawing/2014/main" id="{BDC3027A-936C-49C9-8A17-2B161D53DF29}"/>
              </a:ext>
            </a:extLst>
          </p:cNvPr>
          <p:cNvSpPr>
            <a:spLocks xmlns:a="http://schemas.openxmlformats.org/drawingml/2006/main" noGrp="1"/>
          </p:cNvSpPr>
          <p:nvPr/>
        </p:nvSpPr>
        <p:spPr>
          <a:xfrm xmlns:a="http://schemas.openxmlformats.org/drawingml/2006/main">
            <a:off x="400050" y="238125"/>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275" b="1">
                <a:solidFill>
                  <a:srgbClr val="1F5B45"/>
                </a:solidFill>
                <a:latin typeface="Yu Gothic"/>
                <a:ea typeface="Yu Gothic"/>
                <a:cs typeface="Yu Gothic"/>
              </a:defRPr>
            </a:pPr>
            <a:r>
              <a:rPr sz="1275" b="1">
                <a:solidFill>
                  <a:srgbClr val="1F5B45"/>
                </a:solidFill>
                <a:latin typeface="Yu Gothic"/>
                <a:ea typeface="Yu Gothic"/>
                <a:cs typeface="Yu Gothic"/>
              </a:rPr>
              <a:t>森林浴を中核とする継続的未病ケア</a:t>
            </a:r>
          </a:p>
        </p:txBody>
      </p:sp>
      <p:sp>
        <p:nvSpPr>
          <p:cNvPr id="2" name="title-7">
            <a:extLst xmlns:a="http://schemas.openxmlformats.org/drawingml/2006/main">
              <a:ext uri="{FF2B5EF4-FFF2-40B4-BE49-F238E27FC236}">
                <a16:creationId xmlns:a16="http://schemas.microsoft.com/office/drawing/2014/main" id="{A93C9014-D955-43A9-A3E4-5B6D595BB3B7}"/>
              </a:ext>
            </a:extLst>
          </p:cNvPr>
          <p:cNvSpPr>
            <a:spLocks xmlns:a="http://schemas.openxmlformats.org/drawingml/2006/main" noGrp="1"/>
          </p:cNvSpPr>
          <p:nvPr/>
        </p:nvSpPr>
        <p:spPr>
          <a:xfrm xmlns:a="http://schemas.openxmlformats.org/drawingml/2006/main">
            <a:off x="400050" y="514350"/>
            <a:ext cx="113919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3300" b="1">
                <a:solidFill>
                  <a:srgbClr val="18201C"/>
                </a:solidFill>
                <a:latin typeface="Yu Gothic"/>
                <a:ea typeface="Yu Gothic"/>
                <a:cs typeface="Yu Gothic"/>
              </a:defRPr>
            </a:pPr>
            <a:r>
              <a:rPr sz="3300" b="1">
                <a:solidFill>
                  <a:srgbClr val="18201C"/>
                </a:solidFill>
                <a:latin typeface="Yu Gothic"/>
                <a:ea typeface="Yu Gothic"/>
                <a:cs typeface="Yu Gothic"/>
              </a:rPr>
              <a:t>SPA空間は、自然体験を室内に再構成する</a:t>
            </a:r>
          </a:p>
        </p:txBody>
      </p:sp>
      <p:sp>
        <p:nvSpPr>
          <p:cNvPr id="3" name="footer-rule-7">
            <a:extLst xmlns:a="http://schemas.openxmlformats.org/drawingml/2006/main">
              <a:ext uri="{FF2B5EF4-FFF2-40B4-BE49-F238E27FC236}">
                <a16:creationId xmlns:a16="http://schemas.microsoft.com/office/drawing/2014/main" id="{B6717FB0-3508-4363-BAC5-168837CDEC1D}"/>
              </a:ext>
            </a:extLst>
          </p:cNvPr>
          <p:cNvSpPr>
            <a:spLocks xmlns:a="http://schemas.openxmlformats.org/drawingml/2006/main" noGrp="1"/>
          </p:cNvSpPr>
          <p:nvPr/>
        </p:nvSpPr>
        <p:spPr>
          <a:xfrm xmlns:a="http://schemas.openxmlformats.org/drawingml/2006/main">
            <a:off x="400050" y="6305550"/>
            <a:ext cx="11391900" cy="0"/>
          </a:xfrm>
          <a:prstGeom xmlns:a="http://schemas.openxmlformats.org/drawingml/2006/main" prst="line">
            <a:avLst/>
          </a:prstGeom>
          <a:noFill xmlns:a="http://schemas.openxmlformats.org/drawingml/2006/main"/>
          <a:ln xmlns:a="http://schemas.openxmlformats.org/drawingml/2006/main" w="9525">
            <a:solidFill>
              <a:srgbClr val="D3D9D5"/>
            </a:solidFill>
            <a:prstDash val="solid"/>
          </a:ln>
        </p:spPr>
      </p:sp>
      <p:sp>
        <p:nvSpPr>
          <p:cNvPr id="4" name="footer-author-7">
            <a:extLst xmlns:a="http://schemas.openxmlformats.org/drawingml/2006/main">
              <a:ext uri="{FF2B5EF4-FFF2-40B4-BE49-F238E27FC236}">
                <a16:creationId xmlns:a16="http://schemas.microsoft.com/office/drawing/2014/main" id="{DE8680D1-DE2F-4F40-A431-9FC34325623C}"/>
              </a:ext>
            </a:extLst>
          </p:cNvPr>
          <p:cNvSpPr>
            <a:spLocks xmlns:a="http://schemas.openxmlformats.org/drawingml/2006/main" noGrp="1"/>
          </p:cNvSpPr>
          <p:nvPr/>
        </p:nvSpPr>
        <p:spPr>
          <a:xfrm xmlns:a="http://schemas.openxmlformats.org/drawingml/2006/main">
            <a:off x="400050" y="6391275"/>
            <a:ext cx="809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一般社団法人国際審査員連盟　石原美惠子</a:t>
            </a:r>
          </a:p>
        </p:txBody>
      </p:sp>
      <p:sp>
        <p:nvSpPr>
          <p:cNvPr id="5" name="footer-number-7">
            <a:extLst xmlns:a="http://schemas.openxmlformats.org/drawingml/2006/main">
              <a:ext uri="{FF2B5EF4-FFF2-40B4-BE49-F238E27FC236}">
                <a16:creationId xmlns:a16="http://schemas.microsoft.com/office/drawing/2014/main" id="{99C73D54-816D-4A27-9983-372038A79618}"/>
              </a:ext>
            </a:extLst>
          </p:cNvPr>
          <p:cNvSpPr>
            <a:spLocks xmlns:a="http://schemas.openxmlformats.org/drawingml/2006/main" noGrp="1"/>
          </p:cNvSpPr>
          <p:nvPr/>
        </p:nvSpPr>
        <p:spPr>
          <a:xfrm xmlns:a="http://schemas.openxmlformats.org/drawingml/2006/main">
            <a:off x="11239500" y="6391275"/>
            <a:ext cx="5524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7</a:t>
            </a:r>
          </a:p>
        </p:txBody>
      </p:sp>
      <p:sp>
        <p:nvSpPr>
          <p:cNvPr id="6" name="s7-left-0">
            <a:extLst xmlns:a="http://schemas.openxmlformats.org/drawingml/2006/main">
              <a:ext uri="{FF2B5EF4-FFF2-40B4-BE49-F238E27FC236}">
                <a16:creationId xmlns:a16="http://schemas.microsoft.com/office/drawing/2014/main" id="{72627C33-011C-40F6-BB70-EBB4DB2CC13D}"/>
              </a:ext>
            </a:extLst>
          </p:cNvPr>
          <p:cNvSpPr>
            <a:spLocks xmlns:a="http://schemas.openxmlformats.org/drawingml/2006/main" noGrp="1"/>
          </p:cNvSpPr>
          <p:nvPr/>
        </p:nvSpPr>
        <p:spPr>
          <a:xfrm xmlns:a="http://schemas.openxmlformats.org/drawingml/2006/main">
            <a:off x="857250" y="1619250"/>
            <a:ext cx="3429000" cy="552450"/>
          </a:xfrm>
          <a:prstGeom xmlns:a="http://schemas.openxmlformats.org/drawingml/2006/main" prst="roundRect">
            <a:avLst>
              <a:gd name="adj" fmla="val 27586"/>
            </a:avLst>
          </a:prstGeom>
          <a:solidFill xmlns:a="http://schemas.openxmlformats.org/drawingml/2006/main">
            <a:srgbClr val="F7F1E8"/>
          </a:solidFill>
          <a:ln xmlns:a="http://schemas.openxmlformats.org/drawingml/2006/main" w="9525">
            <a:solidFill>
              <a:srgbClr val="D3D9D5"/>
            </a:solidFill>
            <a:prstDash val="solid"/>
          </a:ln>
        </p:spPr>
      </p:sp>
      <p:sp>
        <p:nvSpPr>
          <p:cNvPr id="7" name="s7-left-text-0">
            <a:extLst xmlns:a="http://schemas.openxmlformats.org/drawingml/2006/main">
              <a:ext uri="{FF2B5EF4-FFF2-40B4-BE49-F238E27FC236}">
                <a16:creationId xmlns:a16="http://schemas.microsoft.com/office/drawing/2014/main" id="{329EFE95-82E2-4016-A75A-FF20AC805F39}"/>
              </a:ext>
            </a:extLst>
          </p:cNvPr>
          <p:cNvSpPr>
            <a:spLocks xmlns:a="http://schemas.openxmlformats.org/drawingml/2006/main" noGrp="1"/>
          </p:cNvSpPr>
          <p:nvPr/>
        </p:nvSpPr>
        <p:spPr>
          <a:xfrm xmlns:a="http://schemas.openxmlformats.org/drawingml/2006/main">
            <a:off x="1066800" y="1733550"/>
            <a:ext cx="30289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植物・木材・石</a:t>
            </a:r>
          </a:p>
        </p:txBody>
      </p:sp>
      <p:sp>
        <p:nvSpPr>
          <p:cNvPr id="8" name="s7-arrow-0">
            <a:extLst xmlns:a="http://schemas.openxmlformats.org/drawingml/2006/main">
              <a:ext uri="{FF2B5EF4-FFF2-40B4-BE49-F238E27FC236}">
                <a16:creationId xmlns:a16="http://schemas.microsoft.com/office/drawing/2014/main" id="{8574F4AE-7BCF-44B3-88CA-6528F6BC4647}"/>
              </a:ext>
            </a:extLst>
          </p:cNvPr>
          <p:cNvSpPr>
            <a:spLocks xmlns:a="http://schemas.openxmlformats.org/drawingml/2006/main" noGrp="1"/>
          </p:cNvSpPr>
          <p:nvPr/>
        </p:nvSpPr>
        <p:spPr>
          <a:xfrm xmlns:a="http://schemas.openxmlformats.org/drawingml/2006/main">
            <a:off x="4667250" y="1752600"/>
            <a:ext cx="857250" cy="285750"/>
          </a:xfrm>
          <a:prstGeom xmlns:a="http://schemas.openxmlformats.org/drawingml/2006/main" prst="rightArrow">
            <a:avLst/>
          </a:prstGeom>
          <a:solidFill xmlns:a="http://schemas.openxmlformats.org/drawingml/2006/main">
            <a:srgbClr val="DDEBE3"/>
          </a:solidFill>
          <a:ln xmlns:a="http://schemas.openxmlformats.org/drawingml/2006/main" w="0">
            <a:solidFill>
              <a:srgbClr val="DDEBE3"/>
            </a:solidFill>
            <a:prstDash val="solid"/>
          </a:ln>
        </p:spPr>
      </p:sp>
      <p:sp>
        <p:nvSpPr>
          <p:cNvPr id="9" name="s7-right-0">
            <a:extLst xmlns:a="http://schemas.openxmlformats.org/drawingml/2006/main">
              <a:ext uri="{FF2B5EF4-FFF2-40B4-BE49-F238E27FC236}">
                <a16:creationId xmlns:a16="http://schemas.microsoft.com/office/drawing/2014/main" id="{D22F6FD2-C214-4865-BF6B-5FD42FF01C07}"/>
              </a:ext>
            </a:extLst>
          </p:cNvPr>
          <p:cNvSpPr>
            <a:spLocks xmlns:a="http://schemas.openxmlformats.org/drawingml/2006/main" noGrp="1"/>
          </p:cNvSpPr>
          <p:nvPr/>
        </p:nvSpPr>
        <p:spPr>
          <a:xfrm xmlns:a="http://schemas.openxmlformats.org/drawingml/2006/main">
            <a:off x="5905500" y="1619250"/>
            <a:ext cx="4762500" cy="552450"/>
          </a:xfrm>
          <a:prstGeom xmlns:a="http://schemas.openxmlformats.org/drawingml/2006/main" prst="roundRect">
            <a:avLst>
              <a:gd name="adj" fmla="val 27586"/>
            </a:avLst>
          </a:prstGeom>
          <a:solidFill xmlns:a="http://schemas.openxmlformats.org/drawingml/2006/main">
            <a:srgbClr val="DDEBE3"/>
          </a:solidFill>
          <a:ln xmlns:a="http://schemas.openxmlformats.org/drawingml/2006/main" w="9525">
            <a:solidFill>
              <a:srgbClr val="D3D9D5"/>
            </a:solidFill>
            <a:prstDash val="solid"/>
          </a:ln>
        </p:spPr>
      </p:sp>
      <p:sp>
        <p:nvSpPr>
          <p:cNvPr id="10" name="s7-right-text-0">
            <a:extLst xmlns:a="http://schemas.openxmlformats.org/drawingml/2006/main">
              <a:ext uri="{FF2B5EF4-FFF2-40B4-BE49-F238E27FC236}">
                <a16:creationId xmlns:a16="http://schemas.microsoft.com/office/drawing/2014/main" id="{E419D80A-2A9F-48EF-8471-0ABA4412591E}"/>
              </a:ext>
            </a:extLst>
          </p:cNvPr>
          <p:cNvSpPr>
            <a:spLocks xmlns:a="http://schemas.openxmlformats.org/drawingml/2006/main" noGrp="1"/>
          </p:cNvSpPr>
          <p:nvPr/>
        </p:nvSpPr>
        <p:spPr>
          <a:xfrm xmlns:a="http://schemas.openxmlformats.org/drawingml/2006/main">
            <a:off x="6115050" y="1733550"/>
            <a:ext cx="43434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800" b="1">
                <a:solidFill>
                  <a:srgbClr val="1F5B45"/>
                </a:solidFill>
                <a:latin typeface="Yu Gothic"/>
                <a:ea typeface="Yu Gothic"/>
                <a:cs typeface="Yu Gothic"/>
              </a:defRPr>
            </a:pPr>
            <a:r>
              <a:rPr sz="1800" b="1">
                <a:solidFill>
                  <a:srgbClr val="1F5B45"/>
                </a:solidFill>
                <a:latin typeface="Yu Gothic"/>
                <a:ea typeface="Yu Gothic"/>
                <a:cs typeface="Yu Gothic"/>
              </a:rPr>
              <a:t>森林の視覚と触覚</a:t>
            </a:r>
          </a:p>
        </p:txBody>
      </p:sp>
      <p:sp>
        <p:nvSpPr>
          <p:cNvPr id="11" name="s7-left-1">
            <a:extLst xmlns:a="http://schemas.openxmlformats.org/drawingml/2006/main">
              <a:ext uri="{FF2B5EF4-FFF2-40B4-BE49-F238E27FC236}">
                <a16:creationId xmlns:a16="http://schemas.microsoft.com/office/drawing/2014/main" id="{D44E87E1-94D6-4DCA-8691-3C9B3F1AA634}"/>
              </a:ext>
            </a:extLst>
          </p:cNvPr>
          <p:cNvSpPr>
            <a:spLocks xmlns:a="http://schemas.openxmlformats.org/drawingml/2006/main" noGrp="1"/>
          </p:cNvSpPr>
          <p:nvPr/>
        </p:nvSpPr>
        <p:spPr>
          <a:xfrm xmlns:a="http://schemas.openxmlformats.org/drawingml/2006/main">
            <a:off x="857250" y="2400300"/>
            <a:ext cx="3429000" cy="552450"/>
          </a:xfrm>
          <a:prstGeom xmlns:a="http://schemas.openxmlformats.org/drawingml/2006/main" prst="roundRect">
            <a:avLst>
              <a:gd name="adj" fmla="val 27586"/>
            </a:avLst>
          </a:prstGeom>
          <a:solidFill xmlns:a="http://schemas.openxmlformats.org/drawingml/2006/main">
            <a:srgbClr val="F4F6F4"/>
          </a:solidFill>
          <a:ln xmlns:a="http://schemas.openxmlformats.org/drawingml/2006/main" w="9525">
            <a:solidFill>
              <a:srgbClr val="D3D9D5"/>
            </a:solidFill>
            <a:prstDash val="solid"/>
          </a:ln>
        </p:spPr>
      </p:sp>
      <p:sp>
        <p:nvSpPr>
          <p:cNvPr id="12" name="s7-left-text-1">
            <a:extLst xmlns:a="http://schemas.openxmlformats.org/drawingml/2006/main">
              <a:ext uri="{FF2B5EF4-FFF2-40B4-BE49-F238E27FC236}">
                <a16:creationId xmlns:a16="http://schemas.microsoft.com/office/drawing/2014/main" id="{F598012E-26E8-40EA-BD98-3C4489CF6159}"/>
              </a:ext>
            </a:extLst>
          </p:cNvPr>
          <p:cNvSpPr>
            <a:spLocks xmlns:a="http://schemas.openxmlformats.org/drawingml/2006/main" noGrp="1"/>
          </p:cNvSpPr>
          <p:nvPr/>
        </p:nvSpPr>
        <p:spPr>
          <a:xfrm xmlns:a="http://schemas.openxmlformats.org/drawingml/2006/main">
            <a:off x="1066800" y="2514600"/>
            <a:ext cx="30289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水音・自然音</a:t>
            </a:r>
          </a:p>
        </p:txBody>
      </p:sp>
      <p:sp>
        <p:nvSpPr>
          <p:cNvPr id="13" name="s7-arrow-1">
            <a:extLst xmlns:a="http://schemas.openxmlformats.org/drawingml/2006/main">
              <a:ext uri="{FF2B5EF4-FFF2-40B4-BE49-F238E27FC236}">
                <a16:creationId xmlns:a16="http://schemas.microsoft.com/office/drawing/2014/main" id="{6AE0B4CE-128B-426D-B15E-C00900474AC4}"/>
              </a:ext>
            </a:extLst>
          </p:cNvPr>
          <p:cNvSpPr>
            <a:spLocks xmlns:a="http://schemas.openxmlformats.org/drawingml/2006/main" noGrp="1"/>
          </p:cNvSpPr>
          <p:nvPr/>
        </p:nvSpPr>
        <p:spPr>
          <a:xfrm xmlns:a="http://schemas.openxmlformats.org/drawingml/2006/main">
            <a:off x="4667250" y="2533650"/>
            <a:ext cx="857250" cy="285750"/>
          </a:xfrm>
          <a:prstGeom xmlns:a="http://schemas.openxmlformats.org/drawingml/2006/main" prst="rightArrow">
            <a:avLst/>
          </a:prstGeom>
          <a:solidFill xmlns:a="http://schemas.openxmlformats.org/drawingml/2006/main">
            <a:srgbClr val="DDEBE3"/>
          </a:solidFill>
          <a:ln xmlns:a="http://schemas.openxmlformats.org/drawingml/2006/main" w="0">
            <a:solidFill>
              <a:srgbClr val="DDEBE3"/>
            </a:solidFill>
            <a:prstDash val="solid"/>
          </a:ln>
        </p:spPr>
      </p:sp>
      <p:sp>
        <p:nvSpPr>
          <p:cNvPr id="14" name="s7-right-1">
            <a:extLst xmlns:a="http://schemas.openxmlformats.org/drawingml/2006/main">
              <a:ext uri="{FF2B5EF4-FFF2-40B4-BE49-F238E27FC236}">
                <a16:creationId xmlns:a16="http://schemas.microsoft.com/office/drawing/2014/main" id="{DF027E74-8EA1-4587-B59C-A2FA141CA610}"/>
              </a:ext>
            </a:extLst>
          </p:cNvPr>
          <p:cNvSpPr>
            <a:spLocks xmlns:a="http://schemas.openxmlformats.org/drawingml/2006/main" noGrp="1"/>
          </p:cNvSpPr>
          <p:nvPr/>
        </p:nvSpPr>
        <p:spPr>
          <a:xfrm xmlns:a="http://schemas.openxmlformats.org/drawingml/2006/main">
            <a:off x="5905500" y="2400300"/>
            <a:ext cx="4762500" cy="552450"/>
          </a:xfrm>
          <a:prstGeom xmlns:a="http://schemas.openxmlformats.org/drawingml/2006/main" prst="roundRect">
            <a:avLst>
              <a:gd name="adj" fmla="val 27586"/>
            </a:avLst>
          </a:prstGeom>
          <a:solidFill xmlns:a="http://schemas.openxmlformats.org/drawingml/2006/main">
            <a:srgbClr val="EDF5F7"/>
          </a:solidFill>
          <a:ln xmlns:a="http://schemas.openxmlformats.org/drawingml/2006/main" w="9525">
            <a:solidFill>
              <a:srgbClr val="D3D9D5"/>
            </a:solidFill>
            <a:prstDash val="solid"/>
          </a:ln>
        </p:spPr>
      </p:sp>
      <p:sp>
        <p:nvSpPr>
          <p:cNvPr id="15" name="s7-right-text-1">
            <a:extLst xmlns:a="http://schemas.openxmlformats.org/drawingml/2006/main">
              <a:ext uri="{FF2B5EF4-FFF2-40B4-BE49-F238E27FC236}">
                <a16:creationId xmlns:a16="http://schemas.microsoft.com/office/drawing/2014/main" id="{49BD64A5-3AEE-457A-85A4-CA1C85BE15B5}"/>
              </a:ext>
            </a:extLst>
          </p:cNvPr>
          <p:cNvSpPr>
            <a:spLocks xmlns:a="http://schemas.openxmlformats.org/drawingml/2006/main" noGrp="1"/>
          </p:cNvSpPr>
          <p:nvPr/>
        </p:nvSpPr>
        <p:spPr>
          <a:xfrm xmlns:a="http://schemas.openxmlformats.org/drawingml/2006/main">
            <a:off x="6115050" y="2514600"/>
            <a:ext cx="43434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800" b="1">
                <a:solidFill>
                  <a:srgbClr val="1F5B45"/>
                </a:solidFill>
                <a:latin typeface="Yu Gothic"/>
                <a:ea typeface="Yu Gothic"/>
                <a:cs typeface="Yu Gothic"/>
              </a:defRPr>
            </a:pPr>
            <a:r>
              <a:rPr sz="1800" b="1">
                <a:solidFill>
                  <a:srgbClr val="1F5B45"/>
                </a:solidFill>
                <a:latin typeface="Yu Gothic"/>
                <a:ea typeface="Yu Gothic"/>
                <a:cs typeface="Yu Gothic"/>
              </a:rPr>
              <a:t>森林の音風景</a:t>
            </a:r>
          </a:p>
        </p:txBody>
      </p:sp>
      <p:sp>
        <p:nvSpPr>
          <p:cNvPr id="16" name="s7-left-2">
            <a:extLst xmlns:a="http://schemas.openxmlformats.org/drawingml/2006/main">
              <a:ext uri="{FF2B5EF4-FFF2-40B4-BE49-F238E27FC236}">
                <a16:creationId xmlns:a16="http://schemas.microsoft.com/office/drawing/2014/main" id="{CEB031E8-91A7-446D-9272-3C926F806F76}"/>
              </a:ext>
            </a:extLst>
          </p:cNvPr>
          <p:cNvSpPr>
            <a:spLocks xmlns:a="http://schemas.openxmlformats.org/drawingml/2006/main" noGrp="1"/>
          </p:cNvSpPr>
          <p:nvPr/>
        </p:nvSpPr>
        <p:spPr>
          <a:xfrm xmlns:a="http://schemas.openxmlformats.org/drawingml/2006/main">
            <a:off x="857250" y="3181350"/>
            <a:ext cx="3429000" cy="552450"/>
          </a:xfrm>
          <a:prstGeom xmlns:a="http://schemas.openxmlformats.org/drawingml/2006/main" prst="roundRect">
            <a:avLst>
              <a:gd name="adj" fmla="val 27586"/>
            </a:avLst>
          </a:prstGeom>
          <a:solidFill xmlns:a="http://schemas.openxmlformats.org/drawingml/2006/main">
            <a:srgbClr val="F7F1E8"/>
          </a:solidFill>
          <a:ln xmlns:a="http://schemas.openxmlformats.org/drawingml/2006/main" w="9525">
            <a:solidFill>
              <a:srgbClr val="D3D9D5"/>
            </a:solidFill>
            <a:prstDash val="solid"/>
          </a:ln>
        </p:spPr>
      </p:sp>
      <p:sp>
        <p:nvSpPr>
          <p:cNvPr id="17" name="s7-left-text-2">
            <a:extLst xmlns:a="http://schemas.openxmlformats.org/drawingml/2006/main">
              <a:ext uri="{FF2B5EF4-FFF2-40B4-BE49-F238E27FC236}">
                <a16:creationId xmlns:a16="http://schemas.microsoft.com/office/drawing/2014/main" id="{79D979A1-FF84-4751-98F8-41EC25E2531C}"/>
              </a:ext>
            </a:extLst>
          </p:cNvPr>
          <p:cNvSpPr>
            <a:spLocks xmlns:a="http://schemas.openxmlformats.org/drawingml/2006/main" noGrp="1"/>
          </p:cNvSpPr>
          <p:nvPr/>
        </p:nvSpPr>
        <p:spPr>
          <a:xfrm xmlns:a="http://schemas.openxmlformats.org/drawingml/2006/main">
            <a:off x="1066800" y="3295650"/>
            <a:ext cx="30289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精油・植物芳香</a:t>
            </a:r>
          </a:p>
        </p:txBody>
      </p:sp>
      <p:sp>
        <p:nvSpPr>
          <p:cNvPr id="18" name="s7-arrow-2">
            <a:extLst xmlns:a="http://schemas.openxmlformats.org/drawingml/2006/main">
              <a:ext uri="{FF2B5EF4-FFF2-40B4-BE49-F238E27FC236}">
                <a16:creationId xmlns:a16="http://schemas.microsoft.com/office/drawing/2014/main" id="{BDF63F4C-9347-4601-8166-E9E64A0395CB}"/>
              </a:ext>
            </a:extLst>
          </p:cNvPr>
          <p:cNvSpPr>
            <a:spLocks xmlns:a="http://schemas.openxmlformats.org/drawingml/2006/main" noGrp="1"/>
          </p:cNvSpPr>
          <p:nvPr/>
        </p:nvSpPr>
        <p:spPr>
          <a:xfrm xmlns:a="http://schemas.openxmlformats.org/drawingml/2006/main">
            <a:off x="4667250" y="3314700"/>
            <a:ext cx="857250" cy="285750"/>
          </a:xfrm>
          <a:prstGeom xmlns:a="http://schemas.openxmlformats.org/drawingml/2006/main" prst="rightArrow">
            <a:avLst/>
          </a:prstGeom>
          <a:solidFill xmlns:a="http://schemas.openxmlformats.org/drawingml/2006/main">
            <a:srgbClr val="DDEBE3"/>
          </a:solidFill>
          <a:ln xmlns:a="http://schemas.openxmlformats.org/drawingml/2006/main" w="0">
            <a:solidFill>
              <a:srgbClr val="DDEBE3"/>
            </a:solidFill>
            <a:prstDash val="solid"/>
          </a:ln>
        </p:spPr>
      </p:sp>
      <p:sp>
        <p:nvSpPr>
          <p:cNvPr id="19" name="s7-right-2">
            <a:extLst xmlns:a="http://schemas.openxmlformats.org/drawingml/2006/main">
              <a:ext uri="{FF2B5EF4-FFF2-40B4-BE49-F238E27FC236}">
                <a16:creationId xmlns:a16="http://schemas.microsoft.com/office/drawing/2014/main" id="{60804080-044D-44F1-AF31-C9F08C42F49B}"/>
              </a:ext>
            </a:extLst>
          </p:cNvPr>
          <p:cNvSpPr>
            <a:spLocks xmlns:a="http://schemas.openxmlformats.org/drawingml/2006/main" noGrp="1"/>
          </p:cNvSpPr>
          <p:nvPr/>
        </p:nvSpPr>
        <p:spPr>
          <a:xfrm xmlns:a="http://schemas.openxmlformats.org/drawingml/2006/main">
            <a:off x="5905500" y="3181350"/>
            <a:ext cx="4762500" cy="552450"/>
          </a:xfrm>
          <a:prstGeom xmlns:a="http://schemas.openxmlformats.org/drawingml/2006/main" prst="roundRect">
            <a:avLst>
              <a:gd name="adj" fmla="val 27586"/>
            </a:avLst>
          </a:prstGeom>
          <a:solidFill xmlns:a="http://schemas.openxmlformats.org/drawingml/2006/main">
            <a:srgbClr val="DDEBE3"/>
          </a:solidFill>
          <a:ln xmlns:a="http://schemas.openxmlformats.org/drawingml/2006/main" w="9525">
            <a:solidFill>
              <a:srgbClr val="D3D9D5"/>
            </a:solidFill>
            <a:prstDash val="solid"/>
          </a:ln>
        </p:spPr>
      </p:sp>
      <p:sp>
        <p:nvSpPr>
          <p:cNvPr id="20" name="s7-right-text-2">
            <a:extLst xmlns:a="http://schemas.openxmlformats.org/drawingml/2006/main">
              <a:ext uri="{FF2B5EF4-FFF2-40B4-BE49-F238E27FC236}">
                <a16:creationId xmlns:a16="http://schemas.microsoft.com/office/drawing/2014/main" id="{0ECD7542-4DA1-4702-93AA-D83A5D9D393E}"/>
              </a:ext>
            </a:extLst>
          </p:cNvPr>
          <p:cNvSpPr>
            <a:spLocks xmlns:a="http://schemas.openxmlformats.org/drawingml/2006/main" noGrp="1"/>
          </p:cNvSpPr>
          <p:nvPr/>
        </p:nvSpPr>
        <p:spPr>
          <a:xfrm xmlns:a="http://schemas.openxmlformats.org/drawingml/2006/main">
            <a:off x="6115050" y="3295650"/>
            <a:ext cx="43434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800" b="1">
                <a:solidFill>
                  <a:srgbClr val="1F5B45"/>
                </a:solidFill>
                <a:latin typeface="Yu Gothic"/>
                <a:ea typeface="Yu Gothic"/>
                <a:cs typeface="Yu Gothic"/>
              </a:defRPr>
            </a:pPr>
            <a:r>
              <a:rPr sz="1800" b="1">
                <a:solidFill>
                  <a:srgbClr val="1F5B45"/>
                </a:solidFill>
                <a:latin typeface="Yu Gothic"/>
                <a:ea typeface="Yu Gothic"/>
                <a:cs typeface="Yu Gothic"/>
              </a:rPr>
              <a:t>森林の嗅覚</a:t>
            </a:r>
          </a:p>
        </p:txBody>
      </p:sp>
      <p:sp>
        <p:nvSpPr>
          <p:cNvPr id="21" name="s7-left-3">
            <a:extLst xmlns:a="http://schemas.openxmlformats.org/drawingml/2006/main">
              <a:ext uri="{FF2B5EF4-FFF2-40B4-BE49-F238E27FC236}">
                <a16:creationId xmlns:a16="http://schemas.microsoft.com/office/drawing/2014/main" id="{1357DF01-DF28-4CBE-BEA0-D25CB8D3D804}"/>
              </a:ext>
            </a:extLst>
          </p:cNvPr>
          <p:cNvSpPr>
            <a:spLocks xmlns:a="http://schemas.openxmlformats.org/drawingml/2006/main" noGrp="1"/>
          </p:cNvSpPr>
          <p:nvPr/>
        </p:nvSpPr>
        <p:spPr>
          <a:xfrm xmlns:a="http://schemas.openxmlformats.org/drawingml/2006/main">
            <a:off x="857250" y="3962400"/>
            <a:ext cx="3429000" cy="552450"/>
          </a:xfrm>
          <a:prstGeom xmlns:a="http://schemas.openxmlformats.org/drawingml/2006/main" prst="roundRect">
            <a:avLst>
              <a:gd name="adj" fmla="val 27586"/>
            </a:avLst>
          </a:prstGeom>
          <a:solidFill xmlns:a="http://schemas.openxmlformats.org/drawingml/2006/main">
            <a:srgbClr val="F4F6F4"/>
          </a:solidFill>
          <a:ln xmlns:a="http://schemas.openxmlformats.org/drawingml/2006/main" w="9525">
            <a:solidFill>
              <a:srgbClr val="D3D9D5"/>
            </a:solidFill>
            <a:prstDash val="solid"/>
          </a:ln>
        </p:spPr>
      </p:sp>
      <p:sp>
        <p:nvSpPr>
          <p:cNvPr id="22" name="s7-left-text-3">
            <a:extLst xmlns:a="http://schemas.openxmlformats.org/drawingml/2006/main">
              <a:ext uri="{FF2B5EF4-FFF2-40B4-BE49-F238E27FC236}">
                <a16:creationId xmlns:a16="http://schemas.microsoft.com/office/drawing/2014/main" id="{5E7DAD22-FFEE-4DAB-AE4B-01122797812D}"/>
              </a:ext>
            </a:extLst>
          </p:cNvPr>
          <p:cNvSpPr>
            <a:spLocks xmlns:a="http://schemas.openxmlformats.org/drawingml/2006/main" noGrp="1"/>
          </p:cNvSpPr>
          <p:nvPr/>
        </p:nvSpPr>
        <p:spPr>
          <a:xfrm xmlns:a="http://schemas.openxmlformats.org/drawingml/2006/main">
            <a:off x="1066800" y="4076700"/>
            <a:ext cx="30289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柔らかな照明</a:t>
            </a:r>
          </a:p>
        </p:txBody>
      </p:sp>
      <p:sp>
        <p:nvSpPr>
          <p:cNvPr id="23" name="s7-arrow-3">
            <a:extLst xmlns:a="http://schemas.openxmlformats.org/drawingml/2006/main">
              <a:ext uri="{FF2B5EF4-FFF2-40B4-BE49-F238E27FC236}">
                <a16:creationId xmlns:a16="http://schemas.microsoft.com/office/drawing/2014/main" id="{CA4C98B7-6D17-4F1E-9CB2-F1BA44F1B2C0}"/>
              </a:ext>
            </a:extLst>
          </p:cNvPr>
          <p:cNvSpPr>
            <a:spLocks xmlns:a="http://schemas.openxmlformats.org/drawingml/2006/main" noGrp="1"/>
          </p:cNvSpPr>
          <p:nvPr/>
        </p:nvSpPr>
        <p:spPr>
          <a:xfrm xmlns:a="http://schemas.openxmlformats.org/drawingml/2006/main">
            <a:off x="4667250" y="4095750"/>
            <a:ext cx="857250" cy="285750"/>
          </a:xfrm>
          <a:prstGeom xmlns:a="http://schemas.openxmlformats.org/drawingml/2006/main" prst="rightArrow">
            <a:avLst/>
          </a:prstGeom>
          <a:solidFill xmlns:a="http://schemas.openxmlformats.org/drawingml/2006/main">
            <a:srgbClr val="DDEBE3"/>
          </a:solidFill>
          <a:ln xmlns:a="http://schemas.openxmlformats.org/drawingml/2006/main" w="0">
            <a:solidFill>
              <a:srgbClr val="DDEBE3"/>
            </a:solidFill>
            <a:prstDash val="solid"/>
          </a:ln>
        </p:spPr>
      </p:sp>
      <p:sp>
        <p:nvSpPr>
          <p:cNvPr id="24" name="s7-right-3">
            <a:extLst xmlns:a="http://schemas.openxmlformats.org/drawingml/2006/main">
              <a:ext uri="{FF2B5EF4-FFF2-40B4-BE49-F238E27FC236}">
                <a16:creationId xmlns:a16="http://schemas.microsoft.com/office/drawing/2014/main" id="{251BC392-2422-4A28-AFFD-86F681EDF6B2}"/>
              </a:ext>
            </a:extLst>
          </p:cNvPr>
          <p:cNvSpPr>
            <a:spLocks xmlns:a="http://schemas.openxmlformats.org/drawingml/2006/main" noGrp="1"/>
          </p:cNvSpPr>
          <p:nvPr/>
        </p:nvSpPr>
        <p:spPr>
          <a:xfrm xmlns:a="http://schemas.openxmlformats.org/drawingml/2006/main">
            <a:off x="5905500" y="3962400"/>
            <a:ext cx="4762500" cy="552450"/>
          </a:xfrm>
          <a:prstGeom xmlns:a="http://schemas.openxmlformats.org/drawingml/2006/main" prst="roundRect">
            <a:avLst>
              <a:gd name="adj" fmla="val 27586"/>
            </a:avLst>
          </a:prstGeom>
          <a:solidFill xmlns:a="http://schemas.openxmlformats.org/drawingml/2006/main">
            <a:srgbClr val="EDF5F7"/>
          </a:solidFill>
          <a:ln xmlns:a="http://schemas.openxmlformats.org/drawingml/2006/main" w="9525">
            <a:solidFill>
              <a:srgbClr val="D3D9D5"/>
            </a:solidFill>
            <a:prstDash val="solid"/>
          </a:ln>
        </p:spPr>
      </p:sp>
      <p:sp>
        <p:nvSpPr>
          <p:cNvPr id="25" name="s7-right-text-3">
            <a:extLst xmlns:a="http://schemas.openxmlformats.org/drawingml/2006/main">
              <a:ext uri="{FF2B5EF4-FFF2-40B4-BE49-F238E27FC236}">
                <a16:creationId xmlns:a16="http://schemas.microsoft.com/office/drawing/2014/main" id="{0191FD44-2D1E-4B0C-9576-970C064E4868}"/>
              </a:ext>
            </a:extLst>
          </p:cNvPr>
          <p:cNvSpPr>
            <a:spLocks xmlns:a="http://schemas.openxmlformats.org/drawingml/2006/main" noGrp="1"/>
          </p:cNvSpPr>
          <p:nvPr/>
        </p:nvSpPr>
        <p:spPr>
          <a:xfrm xmlns:a="http://schemas.openxmlformats.org/drawingml/2006/main">
            <a:off x="6115050" y="4076700"/>
            <a:ext cx="43434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800" b="1">
                <a:solidFill>
                  <a:srgbClr val="1F5B45"/>
                </a:solidFill>
                <a:latin typeface="Yu Gothic"/>
                <a:ea typeface="Yu Gothic"/>
                <a:cs typeface="Yu Gothic"/>
              </a:defRPr>
            </a:pPr>
            <a:r>
              <a:rPr sz="1800" b="1">
                <a:solidFill>
                  <a:srgbClr val="1F5B45"/>
                </a:solidFill>
                <a:latin typeface="Yu Gothic"/>
                <a:ea typeface="Yu Gothic"/>
                <a:cs typeface="Yu Gothic"/>
              </a:rPr>
              <a:t>木漏れ日と陰影</a:t>
            </a:r>
          </a:p>
        </p:txBody>
      </p:sp>
      <p:sp>
        <p:nvSpPr>
          <p:cNvPr id="26" name="s7-left-4">
            <a:extLst xmlns:a="http://schemas.openxmlformats.org/drawingml/2006/main">
              <a:ext uri="{FF2B5EF4-FFF2-40B4-BE49-F238E27FC236}">
                <a16:creationId xmlns:a16="http://schemas.microsoft.com/office/drawing/2014/main" id="{7B179449-BB39-4563-926A-0DD24B4AAF83}"/>
              </a:ext>
            </a:extLst>
          </p:cNvPr>
          <p:cNvSpPr>
            <a:spLocks xmlns:a="http://schemas.openxmlformats.org/drawingml/2006/main" noGrp="1"/>
          </p:cNvSpPr>
          <p:nvPr/>
        </p:nvSpPr>
        <p:spPr>
          <a:xfrm xmlns:a="http://schemas.openxmlformats.org/drawingml/2006/main">
            <a:off x="857250" y="4743450"/>
            <a:ext cx="3429000" cy="552450"/>
          </a:xfrm>
          <a:prstGeom xmlns:a="http://schemas.openxmlformats.org/drawingml/2006/main" prst="roundRect">
            <a:avLst>
              <a:gd name="adj" fmla="val 27586"/>
            </a:avLst>
          </a:prstGeom>
          <a:solidFill xmlns:a="http://schemas.openxmlformats.org/drawingml/2006/main">
            <a:srgbClr val="F7F1E8"/>
          </a:solidFill>
          <a:ln xmlns:a="http://schemas.openxmlformats.org/drawingml/2006/main" w="9525">
            <a:solidFill>
              <a:srgbClr val="D3D9D5"/>
            </a:solidFill>
            <a:prstDash val="solid"/>
          </a:ln>
        </p:spPr>
      </p:sp>
      <p:sp>
        <p:nvSpPr>
          <p:cNvPr id="27" name="s7-left-text-4">
            <a:extLst xmlns:a="http://schemas.openxmlformats.org/drawingml/2006/main">
              <a:ext uri="{FF2B5EF4-FFF2-40B4-BE49-F238E27FC236}">
                <a16:creationId xmlns:a16="http://schemas.microsoft.com/office/drawing/2014/main" id="{48B051E5-97E4-437A-B795-723A6D1F647C}"/>
              </a:ext>
            </a:extLst>
          </p:cNvPr>
          <p:cNvSpPr>
            <a:spLocks xmlns:a="http://schemas.openxmlformats.org/drawingml/2006/main" noGrp="1"/>
          </p:cNvSpPr>
          <p:nvPr/>
        </p:nvSpPr>
        <p:spPr>
          <a:xfrm xmlns:a="http://schemas.openxmlformats.org/drawingml/2006/main">
            <a:off x="1066800" y="4857750"/>
            <a:ext cx="30289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800" b="1">
                <a:solidFill>
                  <a:srgbClr val="18201C"/>
                </a:solidFill>
                <a:latin typeface="Yu Gothic"/>
                <a:ea typeface="Yu Gothic"/>
                <a:cs typeface="Yu Gothic"/>
              </a:defRPr>
            </a:pPr>
            <a:r>
              <a:rPr sz="1800" b="1">
                <a:solidFill>
                  <a:srgbClr val="18201C"/>
                </a:solidFill>
                <a:latin typeface="Yu Gothic"/>
                <a:ea typeface="Yu Gothic"/>
                <a:cs typeface="Yu Gothic"/>
              </a:rPr>
              <a:t>温度・湿度・温熱</a:t>
            </a:r>
          </a:p>
        </p:txBody>
      </p:sp>
      <p:sp>
        <p:nvSpPr>
          <p:cNvPr id="28" name="s7-arrow-4">
            <a:extLst xmlns:a="http://schemas.openxmlformats.org/drawingml/2006/main">
              <a:ext uri="{FF2B5EF4-FFF2-40B4-BE49-F238E27FC236}">
                <a16:creationId xmlns:a16="http://schemas.microsoft.com/office/drawing/2014/main" id="{EDA30E9E-DCD7-45E3-854A-4BAA2A15225D}"/>
              </a:ext>
            </a:extLst>
          </p:cNvPr>
          <p:cNvSpPr>
            <a:spLocks xmlns:a="http://schemas.openxmlformats.org/drawingml/2006/main" noGrp="1"/>
          </p:cNvSpPr>
          <p:nvPr/>
        </p:nvSpPr>
        <p:spPr>
          <a:xfrm xmlns:a="http://schemas.openxmlformats.org/drawingml/2006/main">
            <a:off x="4667250" y="4876800"/>
            <a:ext cx="857250" cy="285750"/>
          </a:xfrm>
          <a:prstGeom xmlns:a="http://schemas.openxmlformats.org/drawingml/2006/main" prst="rightArrow">
            <a:avLst/>
          </a:prstGeom>
          <a:solidFill xmlns:a="http://schemas.openxmlformats.org/drawingml/2006/main">
            <a:srgbClr val="DDEBE3"/>
          </a:solidFill>
          <a:ln xmlns:a="http://schemas.openxmlformats.org/drawingml/2006/main" w="0">
            <a:solidFill>
              <a:srgbClr val="DDEBE3"/>
            </a:solidFill>
            <a:prstDash val="solid"/>
          </a:ln>
        </p:spPr>
      </p:sp>
      <p:sp>
        <p:nvSpPr>
          <p:cNvPr id="29" name="s7-right-4">
            <a:extLst xmlns:a="http://schemas.openxmlformats.org/drawingml/2006/main">
              <a:ext uri="{FF2B5EF4-FFF2-40B4-BE49-F238E27FC236}">
                <a16:creationId xmlns:a16="http://schemas.microsoft.com/office/drawing/2014/main" id="{38AE1DDE-0406-4F6D-BEF9-A12A8F2DC5F0}"/>
              </a:ext>
            </a:extLst>
          </p:cNvPr>
          <p:cNvSpPr>
            <a:spLocks xmlns:a="http://schemas.openxmlformats.org/drawingml/2006/main" noGrp="1"/>
          </p:cNvSpPr>
          <p:nvPr/>
        </p:nvSpPr>
        <p:spPr>
          <a:xfrm xmlns:a="http://schemas.openxmlformats.org/drawingml/2006/main">
            <a:off x="5905500" y="4743450"/>
            <a:ext cx="4762500" cy="552450"/>
          </a:xfrm>
          <a:prstGeom xmlns:a="http://schemas.openxmlformats.org/drawingml/2006/main" prst="roundRect">
            <a:avLst>
              <a:gd name="adj" fmla="val 27586"/>
            </a:avLst>
          </a:prstGeom>
          <a:solidFill xmlns:a="http://schemas.openxmlformats.org/drawingml/2006/main">
            <a:srgbClr val="DDEBE3"/>
          </a:solidFill>
          <a:ln xmlns:a="http://schemas.openxmlformats.org/drawingml/2006/main" w="9525">
            <a:solidFill>
              <a:srgbClr val="D3D9D5"/>
            </a:solidFill>
            <a:prstDash val="solid"/>
          </a:ln>
        </p:spPr>
      </p:sp>
      <p:sp>
        <p:nvSpPr>
          <p:cNvPr id="30" name="s7-right-text-4">
            <a:extLst xmlns:a="http://schemas.openxmlformats.org/drawingml/2006/main">
              <a:ext uri="{FF2B5EF4-FFF2-40B4-BE49-F238E27FC236}">
                <a16:creationId xmlns:a16="http://schemas.microsoft.com/office/drawing/2014/main" id="{6EA411B4-699C-40D4-9D7E-DF3DE223832D}"/>
              </a:ext>
            </a:extLst>
          </p:cNvPr>
          <p:cNvSpPr>
            <a:spLocks xmlns:a="http://schemas.openxmlformats.org/drawingml/2006/main" noGrp="1"/>
          </p:cNvSpPr>
          <p:nvPr/>
        </p:nvSpPr>
        <p:spPr>
          <a:xfrm xmlns:a="http://schemas.openxmlformats.org/drawingml/2006/main">
            <a:off x="6115050" y="4857750"/>
            <a:ext cx="43434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1800" b="1">
                <a:solidFill>
                  <a:srgbClr val="1F5B45"/>
                </a:solidFill>
                <a:latin typeface="Yu Gothic"/>
                <a:ea typeface="Yu Gothic"/>
                <a:cs typeface="Yu Gothic"/>
              </a:defRPr>
            </a:pPr>
            <a:r>
              <a:rPr sz="1800" b="1">
                <a:solidFill>
                  <a:srgbClr val="1F5B45"/>
                </a:solidFill>
                <a:latin typeface="Yu Gothic"/>
                <a:ea typeface="Yu Gothic"/>
                <a:cs typeface="Yu Gothic"/>
              </a:rPr>
              <a:t>自然環境と温泉の体感</a:t>
            </a:r>
          </a:p>
        </p:txBody>
      </p:sp>
      <p:sp>
        <p:nvSpPr>
          <p:cNvPr id="31" name="s7-bottom">
            <a:extLst xmlns:a="http://schemas.openxmlformats.org/drawingml/2006/main">
              <a:ext uri="{FF2B5EF4-FFF2-40B4-BE49-F238E27FC236}">
                <a16:creationId xmlns:a16="http://schemas.microsoft.com/office/drawing/2014/main" id="{F0C1F8B4-5D28-4961-8DD4-DE7ACC1D9017}"/>
              </a:ext>
            </a:extLst>
          </p:cNvPr>
          <p:cNvSpPr>
            <a:spLocks xmlns:a="http://schemas.openxmlformats.org/drawingml/2006/main" noGrp="1"/>
          </p:cNvSpPr>
          <p:nvPr/>
        </p:nvSpPr>
        <p:spPr>
          <a:xfrm xmlns:a="http://schemas.openxmlformats.org/drawingml/2006/main">
            <a:off x="1714500" y="5572125"/>
            <a:ext cx="87630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buNone/>
              <a:defRPr sz="2025" b="1">
                <a:solidFill>
                  <a:srgbClr val="A96C3D"/>
                </a:solidFill>
                <a:latin typeface="Yu Gothic"/>
                <a:ea typeface="Yu Gothic"/>
                <a:cs typeface="Yu Gothic"/>
              </a:defRPr>
            </a:pPr>
            <a:r>
              <a:rPr sz="2025" b="1">
                <a:solidFill>
                  <a:srgbClr val="A96C3D"/>
                </a:solidFill>
                <a:latin typeface="Yu Gothic"/>
                <a:ea typeface="Yu Gothic"/>
                <a:cs typeface="Yu Gothic"/>
              </a:rPr>
              <a:t>忙しく自然へ出かけにくい人に、回復への「入口」をつくる。</a:t>
            </a:r>
          </a:p>
        </p:txBody>
      </p:sp>
    </p:spTree>
    <p:extLst>
      <p:ext uri="{BB962C8B-B14F-4D97-AF65-F5344CB8AC3E}">
        <p14:creationId xmlns:p14="http://schemas.microsoft.com/office/powerpoint/2010/main" val="885545412"/>
      </p:ext>
    </p:extLst>
  </p:cSld>
</p:sld>
</file>

<file path=ppt/slides/slide8.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9" name="eyebrow-8">
            <a:extLst xmlns:a="http://schemas.openxmlformats.org/drawingml/2006/main">
              <a:ext uri="{FF2B5EF4-FFF2-40B4-BE49-F238E27FC236}">
                <a16:creationId xmlns:a16="http://schemas.microsoft.com/office/drawing/2014/main" id="{3262DC21-E3CF-480F-B3B2-8DB2CD526407}"/>
              </a:ext>
            </a:extLst>
          </p:cNvPr>
          <p:cNvSpPr>
            <a:spLocks xmlns:a="http://schemas.openxmlformats.org/drawingml/2006/main" noGrp="1"/>
          </p:cNvSpPr>
          <p:nvPr/>
        </p:nvSpPr>
        <p:spPr>
          <a:xfrm xmlns:a="http://schemas.openxmlformats.org/drawingml/2006/main">
            <a:off x="400050" y="238125"/>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275" b="1">
                <a:solidFill>
                  <a:srgbClr val="1F5B45"/>
                </a:solidFill>
                <a:latin typeface="Yu Gothic"/>
                <a:ea typeface="Yu Gothic"/>
                <a:cs typeface="Yu Gothic"/>
              </a:defRPr>
            </a:pPr>
            <a:r>
              <a:rPr sz="1275" b="1">
                <a:solidFill>
                  <a:srgbClr val="1F5B45"/>
                </a:solidFill>
                <a:latin typeface="Yu Gothic"/>
                <a:ea typeface="Yu Gothic"/>
                <a:cs typeface="Yu Gothic"/>
              </a:rPr>
              <a:t>森林浴を中核とする継続的未病ケア</a:t>
            </a:r>
          </a:p>
        </p:txBody>
      </p:sp>
      <p:sp>
        <p:nvSpPr>
          <p:cNvPr id="2" name="title-8">
            <a:extLst xmlns:a="http://schemas.openxmlformats.org/drawingml/2006/main">
              <a:ext uri="{FF2B5EF4-FFF2-40B4-BE49-F238E27FC236}">
                <a16:creationId xmlns:a16="http://schemas.microsoft.com/office/drawing/2014/main" id="{1C085D30-DE9A-47E5-86F0-9DD93DE10144}"/>
              </a:ext>
            </a:extLst>
          </p:cNvPr>
          <p:cNvSpPr>
            <a:spLocks xmlns:a="http://schemas.openxmlformats.org/drawingml/2006/main" noGrp="1"/>
          </p:cNvSpPr>
          <p:nvPr/>
        </p:nvSpPr>
        <p:spPr>
          <a:xfrm xmlns:a="http://schemas.openxmlformats.org/drawingml/2006/main">
            <a:off x="400050" y="514350"/>
            <a:ext cx="113919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3300" b="1">
                <a:solidFill>
                  <a:srgbClr val="18201C"/>
                </a:solidFill>
                <a:latin typeface="Yu Gothic"/>
                <a:ea typeface="Yu Gothic"/>
                <a:cs typeface="Yu Gothic"/>
              </a:defRPr>
            </a:pPr>
            <a:r>
              <a:rPr sz="3300" b="1">
                <a:solidFill>
                  <a:srgbClr val="18201C"/>
                </a:solidFill>
                <a:latin typeface="Yu Gothic"/>
                <a:ea typeface="Yu Gothic"/>
                <a:cs typeface="Yu Gothic"/>
              </a:rPr>
              <a:t>SPAは、身体が回復へ切り替わるきっかけ</a:t>
            </a:r>
          </a:p>
        </p:txBody>
      </p:sp>
      <p:sp>
        <p:nvSpPr>
          <p:cNvPr id="3" name="footer-rule-8">
            <a:extLst xmlns:a="http://schemas.openxmlformats.org/drawingml/2006/main">
              <a:ext uri="{FF2B5EF4-FFF2-40B4-BE49-F238E27FC236}">
                <a16:creationId xmlns:a16="http://schemas.microsoft.com/office/drawing/2014/main" id="{A2025F6A-FCA0-4C4B-8A20-92904419B28B}"/>
              </a:ext>
            </a:extLst>
          </p:cNvPr>
          <p:cNvSpPr>
            <a:spLocks xmlns:a="http://schemas.openxmlformats.org/drawingml/2006/main" noGrp="1"/>
          </p:cNvSpPr>
          <p:nvPr/>
        </p:nvSpPr>
        <p:spPr>
          <a:xfrm xmlns:a="http://schemas.openxmlformats.org/drawingml/2006/main">
            <a:off x="400050" y="6305550"/>
            <a:ext cx="11391900" cy="0"/>
          </a:xfrm>
          <a:prstGeom xmlns:a="http://schemas.openxmlformats.org/drawingml/2006/main" prst="line">
            <a:avLst/>
          </a:prstGeom>
          <a:noFill xmlns:a="http://schemas.openxmlformats.org/drawingml/2006/main"/>
          <a:ln xmlns:a="http://schemas.openxmlformats.org/drawingml/2006/main" w="9525">
            <a:solidFill>
              <a:srgbClr val="D3D9D5"/>
            </a:solidFill>
            <a:prstDash val="solid"/>
          </a:ln>
        </p:spPr>
      </p:sp>
      <p:sp>
        <p:nvSpPr>
          <p:cNvPr id="4" name="footer-author-8">
            <a:extLst xmlns:a="http://schemas.openxmlformats.org/drawingml/2006/main">
              <a:ext uri="{FF2B5EF4-FFF2-40B4-BE49-F238E27FC236}">
                <a16:creationId xmlns:a16="http://schemas.microsoft.com/office/drawing/2014/main" id="{033FEA62-1229-40C9-91E5-1AA9D4DF0006}"/>
              </a:ext>
            </a:extLst>
          </p:cNvPr>
          <p:cNvSpPr>
            <a:spLocks xmlns:a="http://schemas.openxmlformats.org/drawingml/2006/main" noGrp="1"/>
          </p:cNvSpPr>
          <p:nvPr/>
        </p:nvSpPr>
        <p:spPr>
          <a:xfrm xmlns:a="http://schemas.openxmlformats.org/drawingml/2006/main">
            <a:off x="400050" y="6391275"/>
            <a:ext cx="809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一般社団法人国際審査員連盟　石原美惠子</a:t>
            </a:r>
          </a:p>
        </p:txBody>
      </p:sp>
      <p:sp>
        <p:nvSpPr>
          <p:cNvPr id="5" name="footer-number-8">
            <a:extLst xmlns:a="http://schemas.openxmlformats.org/drawingml/2006/main">
              <a:ext uri="{FF2B5EF4-FFF2-40B4-BE49-F238E27FC236}">
                <a16:creationId xmlns:a16="http://schemas.microsoft.com/office/drawing/2014/main" id="{054B3B1F-2C04-43F3-B721-C898DEE2A694}"/>
              </a:ext>
            </a:extLst>
          </p:cNvPr>
          <p:cNvSpPr>
            <a:spLocks xmlns:a="http://schemas.openxmlformats.org/drawingml/2006/main" noGrp="1"/>
          </p:cNvSpPr>
          <p:nvPr/>
        </p:nvSpPr>
        <p:spPr>
          <a:xfrm xmlns:a="http://schemas.openxmlformats.org/drawingml/2006/main">
            <a:off x="11239500" y="6391275"/>
            <a:ext cx="5524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8</a:t>
            </a:r>
          </a:p>
        </p:txBody>
      </p:sp>
      <p:sp>
        <p:nvSpPr>
          <p:cNvPr id="6" name="s8-card-1-panel">
            <a:extLst xmlns:a="http://schemas.openxmlformats.org/drawingml/2006/main">
              <a:ext uri="{FF2B5EF4-FFF2-40B4-BE49-F238E27FC236}">
                <a16:creationId xmlns:a16="http://schemas.microsoft.com/office/drawing/2014/main" id="{86C2A7AF-6F6B-41E9-BAF5-8BB3891C8008}"/>
              </a:ext>
            </a:extLst>
          </p:cNvPr>
          <p:cNvSpPr>
            <a:spLocks xmlns:a="http://schemas.openxmlformats.org/drawingml/2006/main" noGrp="1"/>
          </p:cNvSpPr>
          <p:nvPr/>
        </p:nvSpPr>
        <p:spPr>
          <a:xfrm xmlns:a="http://schemas.openxmlformats.org/drawingml/2006/main">
            <a:off x="400050" y="1809750"/>
            <a:ext cx="3632200" cy="3143250"/>
          </a:xfrm>
          <a:prstGeom xmlns:a="http://schemas.openxmlformats.org/drawingml/2006/main" prst="roundRect">
            <a:avLst>
              <a:gd name="adj" fmla="val 4848"/>
            </a:avLst>
          </a:prstGeom>
          <a:solidFill xmlns:a="http://schemas.openxmlformats.org/drawingml/2006/main">
            <a:srgbClr val="F7F1E8"/>
          </a:solidFill>
          <a:ln xmlns:a="http://schemas.openxmlformats.org/drawingml/2006/main" w="11430">
            <a:solidFill>
              <a:srgbClr val="DDE2DE"/>
            </a:solidFill>
            <a:prstDash val="solid"/>
          </a:ln>
        </p:spPr>
      </p:sp>
      <p:sp>
        <p:nvSpPr>
          <p:cNvPr id="7" name="s8-card-1-accent">
            <a:extLst xmlns:a="http://schemas.openxmlformats.org/drawingml/2006/main">
              <a:ext uri="{FF2B5EF4-FFF2-40B4-BE49-F238E27FC236}">
                <a16:creationId xmlns:a16="http://schemas.microsoft.com/office/drawing/2014/main" id="{4FC94917-79E2-4432-8BD1-DE65B06B4FDE}"/>
              </a:ext>
            </a:extLst>
          </p:cNvPr>
          <p:cNvSpPr>
            <a:spLocks xmlns:a="http://schemas.openxmlformats.org/drawingml/2006/main" noGrp="1"/>
          </p:cNvSpPr>
          <p:nvPr/>
        </p:nvSpPr>
        <p:spPr>
          <a:xfrm xmlns:a="http://schemas.openxmlformats.org/drawingml/2006/main">
            <a:off x="400050" y="1809750"/>
            <a:ext cx="76200" cy="3143250"/>
          </a:xfrm>
          <a:prstGeom xmlns:a="http://schemas.openxmlformats.org/drawingml/2006/main" prst="rect">
            <a:avLst/>
          </a:prstGeom>
          <a:solidFill xmlns:a="http://schemas.openxmlformats.org/drawingml/2006/main">
            <a:srgbClr val="A96C3D"/>
          </a:solidFill>
          <a:ln xmlns:a="http://schemas.openxmlformats.org/drawingml/2006/main" w="0">
            <a:solidFill>
              <a:srgbClr val="A96C3D"/>
            </a:solidFill>
            <a:prstDash val="solid"/>
          </a:ln>
        </p:spPr>
      </p:sp>
      <p:sp>
        <p:nvSpPr>
          <p:cNvPr id="8" name="s8-card-1-title">
            <a:extLst xmlns:a="http://schemas.openxmlformats.org/drawingml/2006/main">
              <a:ext uri="{FF2B5EF4-FFF2-40B4-BE49-F238E27FC236}">
                <a16:creationId xmlns:a16="http://schemas.microsoft.com/office/drawing/2014/main" id="{13BBD883-3DC0-45C6-8830-32CCEE3E63BE}"/>
              </a:ext>
            </a:extLst>
          </p:cNvPr>
          <p:cNvSpPr>
            <a:spLocks xmlns:a="http://schemas.openxmlformats.org/drawingml/2006/main" noGrp="1"/>
          </p:cNvSpPr>
          <p:nvPr/>
        </p:nvSpPr>
        <p:spPr>
          <a:xfrm xmlns:a="http://schemas.openxmlformats.org/drawingml/2006/main">
            <a:off x="647700" y="1962150"/>
            <a:ext cx="31940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A96C3D"/>
                </a:solidFill>
                <a:latin typeface="Yu Gothic"/>
                <a:ea typeface="Yu Gothic"/>
                <a:cs typeface="Yu Gothic"/>
              </a:defRPr>
            </a:pPr>
            <a:r>
              <a:rPr sz="2025" b="1">
                <a:solidFill>
                  <a:srgbClr val="A96C3D"/>
                </a:solidFill>
                <a:latin typeface="Yu Gothic"/>
                <a:ea typeface="Yu Gothic"/>
                <a:cs typeface="Yu Gothic"/>
              </a:rPr>
              <a:t>気づく</a:t>
            </a:r>
          </a:p>
        </p:txBody>
      </p:sp>
      <p:sp>
        <p:nvSpPr>
          <p:cNvPr id="9" name="s8-card-1-body">
            <a:extLst xmlns:a="http://schemas.openxmlformats.org/drawingml/2006/main">
              <a:ext uri="{FF2B5EF4-FFF2-40B4-BE49-F238E27FC236}">
                <a16:creationId xmlns:a16="http://schemas.microsoft.com/office/drawing/2014/main" id="{3D022F22-9467-442A-9CB1-9BB04D8FCC6F}"/>
              </a:ext>
            </a:extLst>
          </p:cNvPr>
          <p:cNvSpPr>
            <a:spLocks xmlns:a="http://schemas.openxmlformats.org/drawingml/2006/main" noGrp="1"/>
          </p:cNvSpPr>
          <p:nvPr/>
        </p:nvSpPr>
        <p:spPr>
          <a:xfrm xmlns:a="http://schemas.openxmlformats.org/drawingml/2006/main">
            <a:off x="647700" y="2476500"/>
            <a:ext cx="3194050" cy="2324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650" b="1">
                <a:solidFill>
                  <a:srgbClr val="18201C"/>
                </a:solidFill>
                <a:latin typeface="Yu Gothic"/>
                <a:ea typeface="Yu Gothic"/>
                <a:cs typeface="Yu Gothic"/>
              </a:defRPr>
            </a:pPr>
            <a:r>
              <a:rPr sz="1650" b="1">
                <a:solidFill>
                  <a:srgbClr val="18201C"/>
                </a:solidFill>
                <a:latin typeface="Yu Gothic"/>
                <a:ea typeface="Yu Gothic"/>
                <a:cs typeface="Yu Gothic"/>
              </a:rPr>
              <a:t>呼吸の浅さ、筋肉の硬さ、疲労感を、本人が身体感覚として捉え直す。</a:t>
            </a:r>
          </a:p>
        </p:txBody>
      </p:sp>
      <p:sp>
        <p:nvSpPr>
          <p:cNvPr id="10" name="s8-card-2-panel">
            <a:extLst xmlns:a="http://schemas.openxmlformats.org/drawingml/2006/main">
              <a:ext uri="{FF2B5EF4-FFF2-40B4-BE49-F238E27FC236}">
                <a16:creationId xmlns:a16="http://schemas.microsoft.com/office/drawing/2014/main" id="{68EBD2C3-F0B4-4C70-80B2-FBDCB04469F5}"/>
              </a:ext>
            </a:extLst>
          </p:cNvPr>
          <p:cNvSpPr>
            <a:spLocks xmlns:a="http://schemas.openxmlformats.org/drawingml/2006/main" noGrp="1"/>
          </p:cNvSpPr>
          <p:nvPr/>
        </p:nvSpPr>
        <p:spPr>
          <a:xfrm xmlns:a="http://schemas.openxmlformats.org/drawingml/2006/main">
            <a:off x="4279900" y="1809750"/>
            <a:ext cx="3632200" cy="3143250"/>
          </a:xfrm>
          <a:prstGeom xmlns:a="http://schemas.openxmlformats.org/drawingml/2006/main" prst="roundRect">
            <a:avLst>
              <a:gd name="adj" fmla="val 4848"/>
            </a:avLst>
          </a:prstGeom>
          <a:solidFill xmlns:a="http://schemas.openxmlformats.org/drawingml/2006/main">
            <a:srgbClr val="F7F3E7"/>
          </a:solidFill>
          <a:ln xmlns:a="http://schemas.openxmlformats.org/drawingml/2006/main" w="11430">
            <a:solidFill>
              <a:srgbClr val="DDE2DE"/>
            </a:solidFill>
            <a:prstDash val="solid"/>
          </a:ln>
        </p:spPr>
      </p:sp>
      <p:sp>
        <p:nvSpPr>
          <p:cNvPr id="11" name="s8-card-2-accent">
            <a:extLst xmlns:a="http://schemas.openxmlformats.org/drawingml/2006/main">
              <a:ext uri="{FF2B5EF4-FFF2-40B4-BE49-F238E27FC236}">
                <a16:creationId xmlns:a16="http://schemas.microsoft.com/office/drawing/2014/main" id="{A1491A92-66C2-4DDC-B301-D5EEACAF54B3}"/>
              </a:ext>
            </a:extLst>
          </p:cNvPr>
          <p:cNvSpPr>
            <a:spLocks xmlns:a="http://schemas.openxmlformats.org/drawingml/2006/main" noGrp="1"/>
          </p:cNvSpPr>
          <p:nvPr/>
        </p:nvSpPr>
        <p:spPr>
          <a:xfrm xmlns:a="http://schemas.openxmlformats.org/drawingml/2006/main">
            <a:off x="4279900" y="1809750"/>
            <a:ext cx="76200" cy="3143250"/>
          </a:xfrm>
          <a:prstGeom xmlns:a="http://schemas.openxmlformats.org/drawingml/2006/main" prst="rect">
            <a:avLst/>
          </a:prstGeom>
          <a:solidFill xmlns:a="http://schemas.openxmlformats.org/drawingml/2006/main">
            <a:srgbClr val="B48D30"/>
          </a:solidFill>
          <a:ln xmlns:a="http://schemas.openxmlformats.org/drawingml/2006/main" w="0">
            <a:solidFill>
              <a:srgbClr val="B48D30"/>
            </a:solidFill>
            <a:prstDash val="solid"/>
          </a:ln>
        </p:spPr>
      </p:sp>
      <p:sp>
        <p:nvSpPr>
          <p:cNvPr id="12" name="s8-card-2-title">
            <a:extLst xmlns:a="http://schemas.openxmlformats.org/drawingml/2006/main">
              <a:ext uri="{FF2B5EF4-FFF2-40B4-BE49-F238E27FC236}">
                <a16:creationId xmlns:a16="http://schemas.microsoft.com/office/drawing/2014/main" id="{FA838E52-C361-4AAE-937D-EC9E69B0071F}"/>
              </a:ext>
            </a:extLst>
          </p:cNvPr>
          <p:cNvSpPr>
            <a:spLocks xmlns:a="http://schemas.openxmlformats.org/drawingml/2006/main" noGrp="1"/>
          </p:cNvSpPr>
          <p:nvPr/>
        </p:nvSpPr>
        <p:spPr>
          <a:xfrm xmlns:a="http://schemas.openxmlformats.org/drawingml/2006/main">
            <a:off x="4527550" y="1962150"/>
            <a:ext cx="31940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B48D30"/>
                </a:solidFill>
                <a:latin typeface="Yu Gothic"/>
                <a:ea typeface="Yu Gothic"/>
                <a:cs typeface="Yu Gothic"/>
              </a:defRPr>
            </a:pPr>
            <a:r>
              <a:rPr sz="2025" b="1">
                <a:solidFill>
                  <a:srgbClr val="B48D30"/>
                </a:solidFill>
                <a:latin typeface="Yu Gothic"/>
                <a:ea typeface="Yu Gothic"/>
                <a:cs typeface="Yu Gothic"/>
              </a:rPr>
              <a:t>ゆるめる</a:t>
            </a:r>
          </a:p>
        </p:txBody>
      </p:sp>
      <p:sp>
        <p:nvSpPr>
          <p:cNvPr id="13" name="s8-card-2-body">
            <a:extLst xmlns:a="http://schemas.openxmlformats.org/drawingml/2006/main">
              <a:ext uri="{FF2B5EF4-FFF2-40B4-BE49-F238E27FC236}">
                <a16:creationId xmlns:a16="http://schemas.microsoft.com/office/drawing/2014/main" id="{A879EF8F-02AA-4954-9527-5E70E6752907}"/>
              </a:ext>
            </a:extLst>
          </p:cNvPr>
          <p:cNvSpPr>
            <a:spLocks xmlns:a="http://schemas.openxmlformats.org/drawingml/2006/main" noGrp="1"/>
          </p:cNvSpPr>
          <p:nvPr/>
        </p:nvSpPr>
        <p:spPr>
          <a:xfrm xmlns:a="http://schemas.openxmlformats.org/drawingml/2006/main">
            <a:off x="4527550" y="2476500"/>
            <a:ext cx="3194050" cy="2324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650" b="1">
                <a:solidFill>
                  <a:srgbClr val="18201C"/>
                </a:solidFill>
                <a:latin typeface="Yu Gothic"/>
                <a:ea typeface="Yu Gothic"/>
                <a:cs typeface="Yu Gothic"/>
              </a:defRPr>
            </a:pPr>
            <a:r>
              <a:rPr sz="1650" b="1">
                <a:solidFill>
                  <a:srgbClr val="18201C"/>
                </a:solidFill>
                <a:latin typeface="Yu Gothic"/>
                <a:ea typeface="Yu Gothic"/>
                <a:cs typeface="Yu Gothic"/>
              </a:rPr>
              <a:t>触覚、温熱、ゆったりした呼吸、静かな空間によって緊張をほどく。</a:t>
            </a:r>
          </a:p>
        </p:txBody>
      </p:sp>
      <p:sp>
        <p:nvSpPr>
          <p:cNvPr id="14" name="s8-card-3-panel">
            <a:extLst xmlns:a="http://schemas.openxmlformats.org/drawingml/2006/main">
              <a:ext uri="{FF2B5EF4-FFF2-40B4-BE49-F238E27FC236}">
                <a16:creationId xmlns:a16="http://schemas.microsoft.com/office/drawing/2014/main" id="{EEFFA616-7C67-4931-AB20-654ECE98ACCA}"/>
              </a:ext>
            </a:extLst>
          </p:cNvPr>
          <p:cNvSpPr>
            <a:spLocks xmlns:a="http://schemas.openxmlformats.org/drawingml/2006/main" noGrp="1"/>
          </p:cNvSpPr>
          <p:nvPr/>
        </p:nvSpPr>
        <p:spPr>
          <a:xfrm xmlns:a="http://schemas.openxmlformats.org/drawingml/2006/main">
            <a:off x="8159750" y="1809750"/>
            <a:ext cx="3632200" cy="3143250"/>
          </a:xfrm>
          <a:prstGeom xmlns:a="http://schemas.openxmlformats.org/drawingml/2006/main" prst="roundRect">
            <a:avLst>
              <a:gd name="adj" fmla="val 4848"/>
            </a:avLst>
          </a:prstGeom>
          <a:solidFill xmlns:a="http://schemas.openxmlformats.org/drawingml/2006/main">
            <a:srgbClr val="DDEBE3"/>
          </a:solidFill>
          <a:ln xmlns:a="http://schemas.openxmlformats.org/drawingml/2006/main" w="11430">
            <a:solidFill>
              <a:srgbClr val="DDE2DE"/>
            </a:solidFill>
            <a:prstDash val="solid"/>
          </a:ln>
        </p:spPr>
      </p:sp>
      <p:sp>
        <p:nvSpPr>
          <p:cNvPr id="15" name="s8-card-3-accent">
            <a:extLst xmlns:a="http://schemas.openxmlformats.org/drawingml/2006/main">
              <a:ext uri="{FF2B5EF4-FFF2-40B4-BE49-F238E27FC236}">
                <a16:creationId xmlns:a16="http://schemas.microsoft.com/office/drawing/2014/main" id="{03EE7D8A-C669-43B7-BFA5-1F861F4080FF}"/>
              </a:ext>
            </a:extLst>
          </p:cNvPr>
          <p:cNvSpPr>
            <a:spLocks xmlns:a="http://schemas.openxmlformats.org/drawingml/2006/main" noGrp="1"/>
          </p:cNvSpPr>
          <p:nvPr/>
        </p:nvSpPr>
        <p:spPr>
          <a:xfrm xmlns:a="http://schemas.openxmlformats.org/drawingml/2006/main">
            <a:off x="8159750" y="1809750"/>
            <a:ext cx="76200" cy="3143250"/>
          </a:xfrm>
          <a:prstGeom xmlns:a="http://schemas.openxmlformats.org/drawingml/2006/main" prst="rect">
            <a:avLst/>
          </a:prstGeom>
          <a:solidFill xmlns:a="http://schemas.openxmlformats.org/drawingml/2006/main">
            <a:srgbClr val="1F5B45"/>
          </a:solidFill>
          <a:ln xmlns:a="http://schemas.openxmlformats.org/drawingml/2006/main" w="0">
            <a:solidFill>
              <a:srgbClr val="1F5B45"/>
            </a:solidFill>
            <a:prstDash val="solid"/>
          </a:ln>
        </p:spPr>
      </p:sp>
      <p:sp>
        <p:nvSpPr>
          <p:cNvPr id="16" name="s8-card-3-title">
            <a:extLst xmlns:a="http://schemas.openxmlformats.org/drawingml/2006/main">
              <a:ext uri="{FF2B5EF4-FFF2-40B4-BE49-F238E27FC236}">
                <a16:creationId xmlns:a16="http://schemas.microsoft.com/office/drawing/2014/main" id="{366B4D33-4170-4378-AF1E-B8DBECBA97CB}"/>
              </a:ext>
            </a:extLst>
          </p:cNvPr>
          <p:cNvSpPr>
            <a:spLocks xmlns:a="http://schemas.openxmlformats.org/drawingml/2006/main" noGrp="1"/>
          </p:cNvSpPr>
          <p:nvPr/>
        </p:nvSpPr>
        <p:spPr>
          <a:xfrm xmlns:a="http://schemas.openxmlformats.org/drawingml/2006/main">
            <a:off x="8407400" y="1962150"/>
            <a:ext cx="31940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2025" b="1">
                <a:solidFill>
                  <a:srgbClr val="1F5B45"/>
                </a:solidFill>
                <a:latin typeface="Yu Gothic"/>
                <a:ea typeface="Yu Gothic"/>
                <a:cs typeface="Yu Gothic"/>
              </a:defRPr>
            </a:pPr>
            <a:r>
              <a:rPr sz="2025" b="1">
                <a:solidFill>
                  <a:srgbClr val="1F5B45"/>
                </a:solidFill>
                <a:latin typeface="Yu Gothic"/>
                <a:ea typeface="Yu Gothic"/>
                <a:cs typeface="Yu Gothic"/>
              </a:rPr>
              <a:t>つなぐ</a:t>
            </a:r>
          </a:p>
        </p:txBody>
      </p:sp>
      <p:sp>
        <p:nvSpPr>
          <p:cNvPr id="17" name="s8-card-3-body">
            <a:extLst xmlns:a="http://schemas.openxmlformats.org/drawingml/2006/main">
              <a:ext uri="{FF2B5EF4-FFF2-40B4-BE49-F238E27FC236}">
                <a16:creationId xmlns:a16="http://schemas.microsoft.com/office/drawing/2014/main" id="{2C6D54CF-7035-4922-A715-966AC1AF097C}"/>
              </a:ext>
            </a:extLst>
          </p:cNvPr>
          <p:cNvSpPr>
            <a:spLocks xmlns:a="http://schemas.openxmlformats.org/drawingml/2006/main" noGrp="1"/>
          </p:cNvSpPr>
          <p:nvPr/>
        </p:nvSpPr>
        <p:spPr>
          <a:xfrm xmlns:a="http://schemas.openxmlformats.org/drawingml/2006/main">
            <a:off x="8407400" y="2476500"/>
            <a:ext cx="3194050" cy="2324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650" b="1">
                <a:solidFill>
                  <a:srgbClr val="18201C"/>
                </a:solidFill>
                <a:latin typeface="Yu Gothic"/>
                <a:ea typeface="Yu Gothic"/>
                <a:cs typeface="Yu Gothic"/>
              </a:defRPr>
            </a:pPr>
            <a:r>
              <a:rPr sz="1650" b="1">
                <a:solidFill>
                  <a:srgbClr val="18201C"/>
                </a:solidFill>
                <a:latin typeface="Yu Gothic"/>
                <a:ea typeface="Yu Gothic"/>
                <a:cs typeface="Yu Gothic"/>
              </a:rPr>
              <a:t>施術後の身体感覚を基準に、森林浴と温泉浴で回復を深め、日常へつなぐ。</a:t>
            </a:r>
          </a:p>
        </p:txBody>
      </p:sp>
      <p:sp>
        <p:nvSpPr>
          <p:cNvPr id="18" name="s8-statement">
            <a:extLst xmlns:a="http://schemas.openxmlformats.org/drawingml/2006/main">
              <a:ext uri="{FF2B5EF4-FFF2-40B4-BE49-F238E27FC236}">
                <a16:creationId xmlns:a16="http://schemas.microsoft.com/office/drawing/2014/main" id="{D14B3113-1C4F-486F-914C-EA1B60AF4135}"/>
              </a:ext>
            </a:extLst>
          </p:cNvPr>
          <p:cNvSpPr>
            <a:spLocks xmlns:a="http://schemas.openxmlformats.org/drawingml/2006/main" noGrp="1"/>
          </p:cNvSpPr>
          <p:nvPr/>
        </p:nvSpPr>
        <p:spPr>
          <a:xfrm xmlns:a="http://schemas.openxmlformats.org/drawingml/2006/main">
            <a:off x="742950" y="5000625"/>
            <a:ext cx="10706100" cy="1257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buNone/>
              <a:defRPr sz="3150" b="1">
                <a:solidFill>
                  <a:srgbClr val="1F5B45"/>
                </a:solidFill>
                <a:latin typeface="Yu Gothic"/>
                <a:ea typeface="Yu Gothic"/>
                <a:cs typeface="Yu Gothic"/>
              </a:defRPr>
            </a:pPr>
            <a:r>
              <a:rPr sz="3150" b="1">
                <a:solidFill>
                  <a:srgbClr val="1F5B45"/>
                </a:solidFill>
                <a:latin typeface="Yu Gothic"/>
                <a:ea typeface="Yu Gothic"/>
                <a:cs typeface="Yu Gothic"/>
              </a:rPr>
              <a:t>SPAは回復の完結点ではなく、</a:t>
            </a:r>
          </a:p>
          <a:p xmlns:a="http://schemas.openxmlformats.org/drawingml/2006/main">
            <a:pPr algn="ctr">
              <a:buNone/>
              <a:defRPr sz="3150" b="1">
                <a:solidFill>
                  <a:srgbClr val="1F5B45"/>
                </a:solidFill>
                <a:latin typeface="Yu Gothic"/>
                <a:ea typeface="Yu Gothic"/>
                <a:cs typeface="Yu Gothic"/>
              </a:defRPr>
            </a:pPr>
            <a:r>
              <a:rPr sz="3150" b="1">
                <a:solidFill>
                  <a:srgbClr val="1F5B45"/>
                </a:solidFill>
                <a:latin typeface="Yu Gothic"/>
                <a:ea typeface="Yu Gothic"/>
                <a:cs typeface="Yu Gothic"/>
              </a:rPr>
              <a:t>身体が自然を受け取りやすくなる導入段階である。</a:t>
            </a:r>
          </a:p>
        </p:txBody>
      </p:sp>
    </p:spTree>
    <p:extLst>
      <p:ext uri="{BB962C8B-B14F-4D97-AF65-F5344CB8AC3E}">
        <p14:creationId xmlns:p14="http://schemas.microsoft.com/office/powerpoint/2010/main" val="688273405"/>
      </p:ext>
    </p:extLst>
  </p:cSld>
</p:sld>
</file>

<file path=ppt/slides/slide9.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9" name="eyebrow-9">
            <a:extLst xmlns:a="http://schemas.openxmlformats.org/drawingml/2006/main">
              <a:ext uri="{FF2B5EF4-FFF2-40B4-BE49-F238E27FC236}">
                <a16:creationId xmlns:a16="http://schemas.microsoft.com/office/drawing/2014/main" id="{B31FB0B9-6C81-47D4-B077-C4CF65E3D530}"/>
              </a:ext>
            </a:extLst>
          </p:cNvPr>
          <p:cNvSpPr>
            <a:spLocks xmlns:a="http://schemas.openxmlformats.org/drawingml/2006/main" noGrp="1"/>
          </p:cNvSpPr>
          <p:nvPr/>
        </p:nvSpPr>
        <p:spPr>
          <a:xfrm xmlns:a="http://schemas.openxmlformats.org/drawingml/2006/main">
            <a:off x="400050" y="238125"/>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275" b="1">
                <a:solidFill>
                  <a:srgbClr val="1F5B45"/>
                </a:solidFill>
                <a:latin typeface="Yu Gothic"/>
                <a:ea typeface="Yu Gothic"/>
                <a:cs typeface="Yu Gothic"/>
              </a:defRPr>
            </a:pPr>
            <a:r>
              <a:rPr sz="1275" b="1">
                <a:solidFill>
                  <a:srgbClr val="1F5B45"/>
                </a:solidFill>
                <a:latin typeface="Yu Gothic"/>
                <a:ea typeface="Yu Gothic"/>
                <a:cs typeface="Yu Gothic"/>
              </a:rPr>
              <a:t>森林浴を中核とする継続的未病ケア</a:t>
            </a:r>
          </a:p>
        </p:txBody>
      </p:sp>
      <p:sp>
        <p:nvSpPr>
          <p:cNvPr id="2" name="title-9">
            <a:extLst xmlns:a="http://schemas.openxmlformats.org/drawingml/2006/main">
              <a:ext uri="{FF2B5EF4-FFF2-40B4-BE49-F238E27FC236}">
                <a16:creationId xmlns:a16="http://schemas.microsoft.com/office/drawing/2014/main" id="{69DD6AC0-D2D8-41A2-908C-64034C7FE609}"/>
              </a:ext>
            </a:extLst>
          </p:cNvPr>
          <p:cNvSpPr>
            <a:spLocks xmlns:a="http://schemas.openxmlformats.org/drawingml/2006/main" noGrp="1"/>
          </p:cNvSpPr>
          <p:nvPr/>
        </p:nvSpPr>
        <p:spPr>
          <a:xfrm xmlns:a="http://schemas.openxmlformats.org/drawingml/2006/main">
            <a:off x="400050" y="514350"/>
            <a:ext cx="113919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3300" b="1">
                <a:solidFill>
                  <a:srgbClr val="18201C"/>
                </a:solidFill>
                <a:latin typeface="Yu Gothic"/>
                <a:ea typeface="Yu Gothic"/>
                <a:cs typeface="Yu Gothic"/>
              </a:defRPr>
            </a:pPr>
            <a:r>
              <a:rPr sz="3300" b="1">
                <a:solidFill>
                  <a:srgbClr val="18201C"/>
                </a:solidFill>
                <a:latin typeface="Yu Gothic"/>
                <a:ea typeface="Yu Gothic"/>
                <a:cs typeface="Yu Gothic"/>
              </a:rPr>
              <a:t>森林浴：実際の自然に身体を戻す</a:t>
            </a:r>
          </a:p>
        </p:txBody>
      </p:sp>
      <p:sp>
        <p:nvSpPr>
          <p:cNvPr id="3" name="footer-rule-9">
            <a:extLst xmlns:a="http://schemas.openxmlformats.org/drawingml/2006/main">
              <a:ext uri="{FF2B5EF4-FFF2-40B4-BE49-F238E27FC236}">
                <a16:creationId xmlns:a16="http://schemas.microsoft.com/office/drawing/2014/main" id="{1F7AA39F-7D6F-4FB2-A442-6AE65C989E0B}"/>
              </a:ext>
            </a:extLst>
          </p:cNvPr>
          <p:cNvSpPr>
            <a:spLocks xmlns:a="http://schemas.openxmlformats.org/drawingml/2006/main" noGrp="1"/>
          </p:cNvSpPr>
          <p:nvPr/>
        </p:nvSpPr>
        <p:spPr>
          <a:xfrm xmlns:a="http://schemas.openxmlformats.org/drawingml/2006/main">
            <a:off x="400050" y="6305550"/>
            <a:ext cx="11391900" cy="0"/>
          </a:xfrm>
          <a:prstGeom xmlns:a="http://schemas.openxmlformats.org/drawingml/2006/main" prst="line">
            <a:avLst/>
          </a:prstGeom>
          <a:noFill xmlns:a="http://schemas.openxmlformats.org/drawingml/2006/main"/>
          <a:ln xmlns:a="http://schemas.openxmlformats.org/drawingml/2006/main" w="9525">
            <a:solidFill>
              <a:srgbClr val="D3D9D5"/>
            </a:solidFill>
            <a:prstDash val="solid"/>
          </a:ln>
        </p:spPr>
      </p:sp>
      <p:sp>
        <p:nvSpPr>
          <p:cNvPr id="4" name="footer-author-9">
            <a:extLst xmlns:a="http://schemas.openxmlformats.org/drawingml/2006/main">
              <a:ext uri="{FF2B5EF4-FFF2-40B4-BE49-F238E27FC236}">
                <a16:creationId xmlns:a16="http://schemas.microsoft.com/office/drawing/2014/main" id="{2971DE33-36A8-468D-83F7-9C39FD9F56A9}"/>
              </a:ext>
            </a:extLst>
          </p:cNvPr>
          <p:cNvSpPr>
            <a:spLocks xmlns:a="http://schemas.openxmlformats.org/drawingml/2006/main" noGrp="1"/>
          </p:cNvSpPr>
          <p:nvPr/>
        </p:nvSpPr>
        <p:spPr>
          <a:xfrm xmlns:a="http://schemas.openxmlformats.org/drawingml/2006/main">
            <a:off x="400050" y="6391275"/>
            <a:ext cx="809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一般社団法人国際審査員連盟　石原美惠子</a:t>
            </a:r>
          </a:p>
        </p:txBody>
      </p:sp>
      <p:sp>
        <p:nvSpPr>
          <p:cNvPr id="5" name="footer-number-9">
            <a:extLst xmlns:a="http://schemas.openxmlformats.org/drawingml/2006/main">
              <a:ext uri="{FF2B5EF4-FFF2-40B4-BE49-F238E27FC236}">
                <a16:creationId xmlns:a16="http://schemas.microsoft.com/office/drawing/2014/main" id="{8720D9AF-2BB2-4ABC-971A-E1FCF8FDE1A1}"/>
              </a:ext>
            </a:extLst>
          </p:cNvPr>
          <p:cNvSpPr>
            <a:spLocks xmlns:a="http://schemas.openxmlformats.org/drawingml/2006/main" noGrp="1"/>
          </p:cNvSpPr>
          <p:nvPr/>
        </p:nvSpPr>
        <p:spPr>
          <a:xfrm xmlns:a="http://schemas.openxmlformats.org/drawingml/2006/main">
            <a:off x="11239500" y="6391275"/>
            <a:ext cx="5524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buNone/>
              <a:defRPr sz="1050" b="0">
                <a:solidFill>
                  <a:srgbClr val="78827C"/>
                </a:solidFill>
                <a:latin typeface="Yu Gothic"/>
                <a:ea typeface="Yu Gothic"/>
                <a:cs typeface="Yu Gothic"/>
              </a:defRPr>
            </a:pPr>
            <a:r>
              <a:rPr sz="1050" b="0">
                <a:solidFill>
                  <a:srgbClr val="78827C"/>
                </a:solidFill>
                <a:latin typeface="Yu Gothic"/>
                <a:ea typeface="Yu Gothic"/>
                <a:cs typeface="Yu Gothic"/>
              </a:rPr>
              <a:t>9</a:t>
            </a:r>
          </a:p>
        </p:txBody>
      </p:sp>
      <p:sp>
        <p:nvSpPr>
          <p:cNvPr id="6" name="s9-center">
            <a:extLst xmlns:a="http://schemas.openxmlformats.org/drawingml/2006/main">
              <a:ext uri="{FF2B5EF4-FFF2-40B4-BE49-F238E27FC236}">
                <a16:creationId xmlns:a16="http://schemas.microsoft.com/office/drawing/2014/main" id="{090E6C94-7D61-43F7-ACEA-5B40A14BE36F}"/>
              </a:ext>
            </a:extLst>
          </p:cNvPr>
          <p:cNvSpPr>
            <a:spLocks xmlns:a="http://schemas.openxmlformats.org/drawingml/2006/main" noGrp="1"/>
          </p:cNvSpPr>
          <p:nvPr/>
        </p:nvSpPr>
        <p:spPr>
          <a:xfrm xmlns:a="http://schemas.openxmlformats.org/drawingml/2006/main">
            <a:off x="4552950" y="2428875"/>
            <a:ext cx="3086100" cy="2000250"/>
          </a:xfrm>
          <a:prstGeom xmlns:a="http://schemas.openxmlformats.org/drawingml/2006/main" prst="ellipse">
            <a:avLst/>
          </a:prstGeom>
          <a:solidFill xmlns:a="http://schemas.openxmlformats.org/drawingml/2006/main">
            <a:srgbClr val="1F5B45"/>
          </a:solidFill>
          <a:ln xmlns:a="http://schemas.openxmlformats.org/drawingml/2006/main" w="0">
            <a:solidFill>
              <a:srgbClr val="1F5B45"/>
            </a:solidFill>
            <a:prstDash val="solid"/>
          </a:ln>
        </p:spPr>
      </p:sp>
      <p:sp>
        <p:nvSpPr>
          <p:cNvPr id="7" name="s9-center-text">
            <a:extLst xmlns:a="http://schemas.openxmlformats.org/drawingml/2006/main">
              <a:ext uri="{FF2B5EF4-FFF2-40B4-BE49-F238E27FC236}">
                <a16:creationId xmlns:a16="http://schemas.microsoft.com/office/drawing/2014/main" id="{757DDA60-2EB7-44E0-B30E-C99B38E11388}"/>
              </a:ext>
            </a:extLst>
          </p:cNvPr>
          <p:cNvSpPr>
            <a:spLocks xmlns:a="http://schemas.openxmlformats.org/drawingml/2006/main" noGrp="1"/>
          </p:cNvSpPr>
          <p:nvPr/>
        </p:nvSpPr>
        <p:spPr>
          <a:xfrm xmlns:a="http://schemas.openxmlformats.org/drawingml/2006/main">
            <a:off x="5000625" y="2886075"/>
            <a:ext cx="219075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buNone/>
              <a:defRPr sz="3075" b="1">
                <a:solidFill>
                  <a:srgbClr val="FFFFFF"/>
                </a:solidFill>
                <a:latin typeface="Yu Gothic"/>
                <a:ea typeface="Yu Gothic"/>
                <a:cs typeface="Yu Gothic"/>
              </a:defRPr>
            </a:pPr>
            <a:r>
              <a:rPr sz="3075" b="1">
                <a:solidFill>
                  <a:srgbClr val="FFFFFF"/>
                </a:solidFill>
                <a:latin typeface="Yu Gothic"/>
                <a:ea typeface="Yu Gothic"/>
                <a:cs typeface="Yu Gothic"/>
              </a:rPr>
              <a:t>森林の</a:t>
            </a:r>
          </a:p>
          <a:p xmlns:a="http://schemas.openxmlformats.org/drawingml/2006/main">
            <a:pPr algn="ctr">
              <a:buNone/>
              <a:defRPr sz="3075" b="1">
                <a:solidFill>
                  <a:srgbClr val="FFFFFF"/>
                </a:solidFill>
                <a:latin typeface="Yu Gothic"/>
                <a:ea typeface="Yu Gothic"/>
                <a:cs typeface="Yu Gothic"/>
              </a:defRPr>
            </a:pPr>
            <a:r>
              <a:rPr sz="3075" b="1">
                <a:solidFill>
                  <a:srgbClr val="FFFFFF"/>
                </a:solidFill>
                <a:latin typeface="Yu Gothic"/>
                <a:ea typeface="Yu Gothic"/>
                <a:cs typeface="Yu Gothic"/>
              </a:rPr>
              <a:t>多感覚環境</a:t>
            </a:r>
          </a:p>
        </p:txBody>
      </p:sp>
      <p:sp>
        <p:nvSpPr>
          <p:cNvPr id="8" name="s9-node-0-panel">
            <a:extLst xmlns:a="http://schemas.openxmlformats.org/drawingml/2006/main">
              <a:ext uri="{FF2B5EF4-FFF2-40B4-BE49-F238E27FC236}">
                <a16:creationId xmlns:a16="http://schemas.microsoft.com/office/drawing/2014/main" id="{6CB6557B-A00C-423F-9B82-EAC8606BF96F}"/>
              </a:ext>
            </a:extLst>
          </p:cNvPr>
          <p:cNvSpPr>
            <a:spLocks xmlns:a="http://schemas.openxmlformats.org/drawingml/2006/main" noGrp="1"/>
          </p:cNvSpPr>
          <p:nvPr/>
        </p:nvSpPr>
        <p:spPr>
          <a:xfrm xmlns:a="http://schemas.openxmlformats.org/drawingml/2006/main">
            <a:off x="571500" y="1619250"/>
            <a:ext cx="2952750" cy="1047750"/>
          </a:xfrm>
          <a:prstGeom xmlns:a="http://schemas.openxmlformats.org/drawingml/2006/main" prst="roundRect">
            <a:avLst>
              <a:gd name="adj" fmla="val 14545"/>
            </a:avLst>
          </a:prstGeom>
          <a:solidFill xmlns:a="http://schemas.openxmlformats.org/drawingml/2006/main">
            <a:srgbClr val="DDEBE3"/>
          </a:solidFill>
          <a:ln xmlns:a="http://schemas.openxmlformats.org/drawingml/2006/main" w="11430">
            <a:solidFill>
              <a:srgbClr val="DDE2DE"/>
            </a:solidFill>
            <a:prstDash val="solid"/>
          </a:ln>
        </p:spPr>
      </p:sp>
      <p:sp>
        <p:nvSpPr>
          <p:cNvPr id="9" name="s9-node-0-accent">
            <a:extLst xmlns:a="http://schemas.openxmlformats.org/drawingml/2006/main">
              <a:ext uri="{FF2B5EF4-FFF2-40B4-BE49-F238E27FC236}">
                <a16:creationId xmlns:a16="http://schemas.microsoft.com/office/drawing/2014/main" id="{198CAEC1-15CB-4466-A7BF-15266F734EEB}"/>
              </a:ext>
            </a:extLst>
          </p:cNvPr>
          <p:cNvSpPr>
            <a:spLocks xmlns:a="http://schemas.openxmlformats.org/drawingml/2006/main" noGrp="1"/>
          </p:cNvSpPr>
          <p:nvPr/>
        </p:nvSpPr>
        <p:spPr>
          <a:xfrm xmlns:a="http://schemas.openxmlformats.org/drawingml/2006/main">
            <a:off x="571500" y="1619250"/>
            <a:ext cx="76200" cy="1047750"/>
          </a:xfrm>
          <a:prstGeom xmlns:a="http://schemas.openxmlformats.org/drawingml/2006/main" prst="rect">
            <a:avLst/>
          </a:prstGeom>
          <a:solidFill xmlns:a="http://schemas.openxmlformats.org/drawingml/2006/main">
            <a:srgbClr val="1F5B45"/>
          </a:solidFill>
          <a:ln xmlns:a="http://schemas.openxmlformats.org/drawingml/2006/main" w="0">
            <a:solidFill>
              <a:srgbClr val="1F5B45"/>
            </a:solidFill>
            <a:prstDash val="solid"/>
          </a:ln>
        </p:spPr>
      </p:sp>
      <p:sp>
        <p:nvSpPr>
          <p:cNvPr id="10" name="s9-node-0-title">
            <a:extLst xmlns:a="http://schemas.openxmlformats.org/drawingml/2006/main">
              <a:ext uri="{FF2B5EF4-FFF2-40B4-BE49-F238E27FC236}">
                <a16:creationId xmlns:a16="http://schemas.microsoft.com/office/drawing/2014/main" id="{642B270D-C8A5-4A68-9994-49E78E4F9717}"/>
              </a:ext>
            </a:extLst>
          </p:cNvPr>
          <p:cNvSpPr>
            <a:spLocks xmlns:a="http://schemas.openxmlformats.org/drawingml/2006/main" noGrp="1"/>
          </p:cNvSpPr>
          <p:nvPr/>
        </p:nvSpPr>
        <p:spPr>
          <a:xfrm xmlns:a="http://schemas.openxmlformats.org/drawingml/2006/main">
            <a:off x="819150" y="1771650"/>
            <a:ext cx="2514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75" b="1">
                <a:solidFill>
                  <a:srgbClr val="1F5B45"/>
                </a:solidFill>
                <a:latin typeface="Yu Gothic"/>
                <a:ea typeface="Yu Gothic"/>
                <a:cs typeface="Yu Gothic"/>
              </a:defRPr>
            </a:pPr>
            <a:r>
              <a:rPr sz="1875" b="1">
                <a:solidFill>
                  <a:srgbClr val="1F5B45"/>
                </a:solidFill>
                <a:latin typeface="Yu Gothic"/>
                <a:ea typeface="Yu Gothic"/>
                <a:cs typeface="Yu Gothic"/>
              </a:rPr>
              <a:t>視覚</a:t>
            </a:r>
          </a:p>
        </p:txBody>
      </p:sp>
      <p:sp>
        <p:nvSpPr>
          <p:cNvPr id="11" name="s9-node-0-body">
            <a:extLst xmlns:a="http://schemas.openxmlformats.org/drawingml/2006/main">
              <a:ext uri="{FF2B5EF4-FFF2-40B4-BE49-F238E27FC236}">
                <a16:creationId xmlns:a16="http://schemas.microsoft.com/office/drawing/2014/main" id="{4998E201-FEF2-4E83-9C2B-42C0932413DF}"/>
              </a:ext>
            </a:extLst>
          </p:cNvPr>
          <p:cNvSpPr>
            <a:spLocks xmlns:a="http://schemas.openxmlformats.org/drawingml/2006/main" noGrp="1"/>
          </p:cNvSpPr>
          <p:nvPr/>
        </p:nvSpPr>
        <p:spPr>
          <a:xfrm xmlns:a="http://schemas.openxmlformats.org/drawingml/2006/main">
            <a:off x="819150" y="2286000"/>
            <a:ext cx="25146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500" b="1">
                <a:solidFill>
                  <a:srgbClr val="18201C"/>
                </a:solidFill>
                <a:latin typeface="Yu Gothic"/>
                <a:ea typeface="Yu Gothic"/>
                <a:cs typeface="Yu Gothic"/>
              </a:defRPr>
            </a:pPr>
            <a:r>
              <a:rPr sz="1500" b="1">
                <a:solidFill>
                  <a:srgbClr val="18201C"/>
                </a:solidFill>
                <a:latin typeface="Yu Gothic"/>
                <a:ea typeface="Yu Gothic"/>
                <a:cs typeface="Yu Gothic"/>
              </a:rPr>
              <a:t>緑・光影・奥行き</a:t>
            </a:r>
          </a:p>
        </p:txBody>
      </p:sp>
      <p:sp>
        <p:nvSpPr>
          <p:cNvPr id="12" name="s9-node-1-panel">
            <a:extLst xmlns:a="http://schemas.openxmlformats.org/drawingml/2006/main">
              <a:ext uri="{FF2B5EF4-FFF2-40B4-BE49-F238E27FC236}">
                <a16:creationId xmlns:a16="http://schemas.microsoft.com/office/drawing/2014/main" id="{9554CB78-DDD6-4BC9-B48C-636D2067EA2E}"/>
              </a:ext>
            </a:extLst>
          </p:cNvPr>
          <p:cNvSpPr>
            <a:spLocks xmlns:a="http://schemas.openxmlformats.org/drawingml/2006/main" noGrp="1"/>
          </p:cNvSpPr>
          <p:nvPr/>
        </p:nvSpPr>
        <p:spPr>
          <a:xfrm xmlns:a="http://schemas.openxmlformats.org/drawingml/2006/main">
            <a:off x="571500" y="4191000"/>
            <a:ext cx="2952750" cy="1047750"/>
          </a:xfrm>
          <a:prstGeom xmlns:a="http://schemas.openxmlformats.org/drawingml/2006/main" prst="roundRect">
            <a:avLst>
              <a:gd name="adj" fmla="val 14545"/>
            </a:avLst>
          </a:prstGeom>
          <a:solidFill xmlns:a="http://schemas.openxmlformats.org/drawingml/2006/main">
            <a:srgbClr val="EDF5F7"/>
          </a:solidFill>
          <a:ln xmlns:a="http://schemas.openxmlformats.org/drawingml/2006/main" w="11430">
            <a:solidFill>
              <a:srgbClr val="DDE2DE"/>
            </a:solidFill>
            <a:prstDash val="solid"/>
          </a:ln>
        </p:spPr>
      </p:sp>
      <p:sp>
        <p:nvSpPr>
          <p:cNvPr id="13" name="s9-node-1-accent">
            <a:extLst xmlns:a="http://schemas.openxmlformats.org/drawingml/2006/main">
              <a:ext uri="{FF2B5EF4-FFF2-40B4-BE49-F238E27FC236}">
                <a16:creationId xmlns:a16="http://schemas.microsoft.com/office/drawing/2014/main" id="{412E9939-A4BE-4295-8D96-A30DC00950CF}"/>
              </a:ext>
            </a:extLst>
          </p:cNvPr>
          <p:cNvSpPr>
            <a:spLocks xmlns:a="http://schemas.openxmlformats.org/drawingml/2006/main" noGrp="1"/>
          </p:cNvSpPr>
          <p:nvPr/>
        </p:nvSpPr>
        <p:spPr>
          <a:xfrm xmlns:a="http://schemas.openxmlformats.org/drawingml/2006/main">
            <a:off x="571500" y="4191000"/>
            <a:ext cx="76200" cy="1047750"/>
          </a:xfrm>
          <a:prstGeom xmlns:a="http://schemas.openxmlformats.org/drawingml/2006/main" prst="rect">
            <a:avLst/>
          </a:prstGeom>
          <a:solidFill xmlns:a="http://schemas.openxmlformats.org/drawingml/2006/main">
            <a:srgbClr val="4E8D99"/>
          </a:solidFill>
          <a:ln xmlns:a="http://schemas.openxmlformats.org/drawingml/2006/main" w="0">
            <a:solidFill>
              <a:srgbClr val="4E8D99"/>
            </a:solidFill>
            <a:prstDash val="solid"/>
          </a:ln>
        </p:spPr>
      </p:sp>
      <p:sp>
        <p:nvSpPr>
          <p:cNvPr id="14" name="s9-node-1-title">
            <a:extLst xmlns:a="http://schemas.openxmlformats.org/drawingml/2006/main">
              <a:ext uri="{FF2B5EF4-FFF2-40B4-BE49-F238E27FC236}">
                <a16:creationId xmlns:a16="http://schemas.microsoft.com/office/drawing/2014/main" id="{91DA09EF-53E3-4AB2-AC28-03999A777C57}"/>
              </a:ext>
            </a:extLst>
          </p:cNvPr>
          <p:cNvSpPr>
            <a:spLocks xmlns:a="http://schemas.openxmlformats.org/drawingml/2006/main" noGrp="1"/>
          </p:cNvSpPr>
          <p:nvPr/>
        </p:nvSpPr>
        <p:spPr>
          <a:xfrm xmlns:a="http://schemas.openxmlformats.org/drawingml/2006/main">
            <a:off x="819150" y="4343400"/>
            <a:ext cx="2514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75" b="1">
                <a:solidFill>
                  <a:srgbClr val="4E8D99"/>
                </a:solidFill>
                <a:latin typeface="Yu Gothic"/>
                <a:ea typeface="Yu Gothic"/>
                <a:cs typeface="Yu Gothic"/>
              </a:defRPr>
            </a:pPr>
            <a:r>
              <a:rPr sz="1875" b="1">
                <a:solidFill>
                  <a:srgbClr val="4E8D99"/>
                </a:solidFill>
                <a:latin typeface="Yu Gothic"/>
                <a:ea typeface="Yu Gothic"/>
                <a:cs typeface="Yu Gothic"/>
              </a:rPr>
              <a:t>聴覚</a:t>
            </a:r>
          </a:p>
        </p:txBody>
      </p:sp>
      <p:sp>
        <p:nvSpPr>
          <p:cNvPr id="15" name="s9-node-1-body">
            <a:extLst xmlns:a="http://schemas.openxmlformats.org/drawingml/2006/main">
              <a:ext uri="{FF2B5EF4-FFF2-40B4-BE49-F238E27FC236}">
                <a16:creationId xmlns:a16="http://schemas.microsoft.com/office/drawing/2014/main" id="{F0AC4BB5-7B85-4E9A-9BBE-6DD3E72A7FFF}"/>
              </a:ext>
            </a:extLst>
          </p:cNvPr>
          <p:cNvSpPr>
            <a:spLocks xmlns:a="http://schemas.openxmlformats.org/drawingml/2006/main" noGrp="1"/>
          </p:cNvSpPr>
          <p:nvPr/>
        </p:nvSpPr>
        <p:spPr>
          <a:xfrm xmlns:a="http://schemas.openxmlformats.org/drawingml/2006/main">
            <a:off x="819150" y="4857750"/>
            <a:ext cx="25146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500" b="1">
                <a:solidFill>
                  <a:srgbClr val="18201C"/>
                </a:solidFill>
                <a:latin typeface="Yu Gothic"/>
                <a:ea typeface="Yu Gothic"/>
                <a:cs typeface="Yu Gothic"/>
              </a:defRPr>
            </a:pPr>
            <a:r>
              <a:rPr sz="1500" b="1">
                <a:solidFill>
                  <a:srgbClr val="18201C"/>
                </a:solidFill>
                <a:latin typeface="Yu Gothic"/>
                <a:ea typeface="Yu Gothic"/>
                <a:cs typeface="Yu Gothic"/>
              </a:rPr>
              <a:t>風・水・鳥・虫</a:t>
            </a:r>
          </a:p>
        </p:txBody>
      </p:sp>
      <p:sp>
        <p:nvSpPr>
          <p:cNvPr id="16" name="s9-node-2-panel">
            <a:extLst xmlns:a="http://schemas.openxmlformats.org/drawingml/2006/main">
              <a:ext uri="{FF2B5EF4-FFF2-40B4-BE49-F238E27FC236}">
                <a16:creationId xmlns:a16="http://schemas.microsoft.com/office/drawing/2014/main" id="{2DE9FD61-7FFC-4F1A-90E0-2AF047035D13}"/>
              </a:ext>
            </a:extLst>
          </p:cNvPr>
          <p:cNvSpPr>
            <a:spLocks xmlns:a="http://schemas.openxmlformats.org/drawingml/2006/main" noGrp="1"/>
          </p:cNvSpPr>
          <p:nvPr/>
        </p:nvSpPr>
        <p:spPr>
          <a:xfrm xmlns:a="http://schemas.openxmlformats.org/drawingml/2006/main">
            <a:off x="8667750" y="1619250"/>
            <a:ext cx="2952750" cy="1047750"/>
          </a:xfrm>
          <a:prstGeom xmlns:a="http://schemas.openxmlformats.org/drawingml/2006/main" prst="roundRect">
            <a:avLst>
              <a:gd name="adj" fmla="val 14545"/>
            </a:avLst>
          </a:prstGeom>
          <a:solidFill xmlns:a="http://schemas.openxmlformats.org/drawingml/2006/main">
            <a:srgbClr val="F7F1E8"/>
          </a:solidFill>
          <a:ln xmlns:a="http://schemas.openxmlformats.org/drawingml/2006/main" w="11430">
            <a:solidFill>
              <a:srgbClr val="DDE2DE"/>
            </a:solidFill>
            <a:prstDash val="solid"/>
          </a:ln>
        </p:spPr>
      </p:sp>
      <p:sp>
        <p:nvSpPr>
          <p:cNvPr id="17" name="s9-node-2-accent">
            <a:extLst xmlns:a="http://schemas.openxmlformats.org/drawingml/2006/main">
              <a:ext uri="{FF2B5EF4-FFF2-40B4-BE49-F238E27FC236}">
                <a16:creationId xmlns:a16="http://schemas.microsoft.com/office/drawing/2014/main" id="{E14DBA85-1B37-414D-91CA-591078966D8B}"/>
              </a:ext>
            </a:extLst>
          </p:cNvPr>
          <p:cNvSpPr>
            <a:spLocks xmlns:a="http://schemas.openxmlformats.org/drawingml/2006/main" noGrp="1"/>
          </p:cNvSpPr>
          <p:nvPr/>
        </p:nvSpPr>
        <p:spPr>
          <a:xfrm xmlns:a="http://schemas.openxmlformats.org/drawingml/2006/main">
            <a:off x="8667750" y="1619250"/>
            <a:ext cx="76200" cy="1047750"/>
          </a:xfrm>
          <a:prstGeom xmlns:a="http://schemas.openxmlformats.org/drawingml/2006/main" prst="rect">
            <a:avLst/>
          </a:prstGeom>
          <a:solidFill xmlns:a="http://schemas.openxmlformats.org/drawingml/2006/main">
            <a:srgbClr val="A96C3D"/>
          </a:solidFill>
          <a:ln xmlns:a="http://schemas.openxmlformats.org/drawingml/2006/main" w="0">
            <a:solidFill>
              <a:srgbClr val="A96C3D"/>
            </a:solidFill>
            <a:prstDash val="solid"/>
          </a:ln>
        </p:spPr>
      </p:sp>
      <p:sp>
        <p:nvSpPr>
          <p:cNvPr id="18" name="s9-node-2-title">
            <a:extLst xmlns:a="http://schemas.openxmlformats.org/drawingml/2006/main">
              <a:ext uri="{FF2B5EF4-FFF2-40B4-BE49-F238E27FC236}">
                <a16:creationId xmlns:a16="http://schemas.microsoft.com/office/drawing/2014/main" id="{183C8E9E-B743-4D41-AE0B-1B9E9B9F0A64}"/>
              </a:ext>
            </a:extLst>
          </p:cNvPr>
          <p:cNvSpPr>
            <a:spLocks xmlns:a="http://schemas.openxmlformats.org/drawingml/2006/main" noGrp="1"/>
          </p:cNvSpPr>
          <p:nvPr/>
        </p:nvSpPr>
        <p:spPr>
          <a:xfrm xmlns:a="http://schemas.openxmlformats.org/drawingml/2006/main">
            <a:off x="8915400" y="1771650"/>
            <a:ext cx="2514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75" b="1">
                <a:solidFill>
                  <a:srgbClr val="A96C3D"/>
                </a:solidFill>
                <a:latin typeface="Yu Gothic"/>
                <a:ea typeface="Yu Gothic"/>
                <a:cs typeface="Yu Gothic"/>
              </a:defRPr>
            </a:pPr>
            <a:r>
              <a:rPr sz="1875" b="1">
                <a:solidFill>
                  <a:srgbClr val="A96C3D"/>
                </a:solidFill>
                <a:latin typeface="Yu Gothic"/>
                <a:ea typeface="Yu Gothic"/>
                <a:cs typeface="Yu Gothic"/>
              </a:rPr>
              <a:t>嗅覚</a:t>
            </a:r>
          </a:p>
        </p:txBody>
      </p:sp>
      <p:sp>
        <p:nvSpPr>
          <p:cNvPr id="19" name="s9-node-2-body">
            <a:extLst xmlns:a="http://schemas.openxmlformats.org/drawingml/2006/main">
              <a:ext uri="{FF2B5EF4-FFF2-40B4-BE49-F238E27FC236}">
                <a16:creationId xmlns:a16="http://schemas.microsoft.com/office/drawing/2014/main" id="{270C17D1-57B8-4EA8-B42F-C6BBD3DDAA0A}"/>
              </a:ext>
            </a:extLst>
          </p:cNvPr>
          <p:cNvSpPr>
            <a:spLocks xmlns:a="http://schemas.openxmlformats.org/drawingml/2006/main" noGrp="1"/>
          </p:cNvSpPr>
          <p:nvPr/>
        </p:nvSpPr>
        <p:spPr>
          <a:xfrm xmlns:a="http://schemas.openxmlformats.org/drawingml/2006/main">
            <a:off x="8915400" y="2286000"/>
            <a:ext cx="25146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500" b="1">
                <a:solidFill>
                  <a:srgbClr val="18201C"/>
                </a:solidFill>
                <a:latin typeface="Yu Gothic"/>
                <a:ea typeface="Yu Gothic"/>
                <a:cs typeface="Yu Gothic"/>
              </a:defRPr>
            </a:pPr>
            <a:r>
              <a:rPr sz="1500" b="1">
                <a:solidFill>
                  <a:srgbClr val="18201C"/>
                </a:solidFill>
                <a:latin typeface="Yu Gothic"/>
                <a:ea typeface="Yu Gothic"/>
                <a:cs typeface="Yu Gothic"/>
              </a:rPr>
              <a:t>樹木・土・植物成分</a:t>
            </a:r>
          </a:p>
        </p:txBody>
      </p:sp>
      <p:sp>
        <p:nvSpPr>
          <p:cNvPr id="20" name="s9-node-3-panel">
            <a:extLst xmlns:a="http://schemas.openxmlformats.org/drawingml/2006/main">
              <a:ext uri="{FF2B5EF4-FFF2-40B4-BE49-F238E27FC236}">
                <a16:creationId xmlns:a16="http://schemas.microsoft.com/office/drawing/2014/main" id="{19F4E07A-82EA-4B4C-B87F-0891248F1E51}"/>
              </a:ext>
            </a:extLst>
          </p:cNvPr>
          <p:cNvSpPr>
            <a:spLocks xmlns:a="http://schemas.openxmlformats.org/drawingml/2006/main" noGrp="1"/>
          </p:cNvSpPr>
          <p:nvPr/>
        </p:nvSpPr>
        <p:spPr>
          <a:xfrm xmlns:a="http://schemas.openxmlformats.org/drawingml/2006/main">
            <a:off x="8667750" y="4191000"/>
            <a:ext cx="2952750" cy="1047750"/>
          </a:xfrm>
          <a:prstGeom xmlns:a="http://schemas.openxmlformats.org/drawingml/2006/main" prst="roundRect">
            <a:avLst>
              <a:gd name="adj" fmla="val 14545"/>
            </a:avLst>
          </a:prstGeom>
          <a:solidFill xmlns:a="http://schemas.openxmlformats.org/drawingml/2006/main">
            <a:srgbClr val="F4F6F4"/>
          </a:solidFill>
          <a:ln xmlns:a="http://schemas.openxmlformats.org/drawingml/2006/main" w="11430">
            <a:solidFill>
              <a:srgbClr val="DDE2DE"/>
            </a:solidFill>
            <a:prstDash val="solid"/>
          </a:ln>
        </p:spPr>
      </p:sp>
      <p:sp>
        <p:nvSpPr>
          <p:cNvPr id="21" name="s9-node-3-accent">
            <a:extLst xmlns:a="http://schemas.openxmlformats.org/drawingml/2006/main">
              <a:ext uri="{FF2B5EF4-FFF2-40B4-BE49-F238E27FC236}">
                <a16:creationId xmlns:a16="http://schemas.microsoft.com/office/drawing/2014/main" id="{4A01BFED-CB5D-485B-83D1-589A38FE99BA}"/>
              </a:ext>
            </a:extLst>
          </p:cNvPr>
          <p:cNvSpPr>
            <a:spLocks xmlns:a="http://schemas.openxmlformats.org/drawingml/2006/main" noGrp="1"/>
          </p:cNvSpPr>
          <p:nvPr/>
        </p:nvSpPr>
        <p:spPr>
          <a:xfrm xmlns:a="http://schemas.openxmlformats.org/drawingml/2006/main">
            <a:off x="8667750" y="4191000"/>
            <a:ext cx="76200" cy="1047750"/>
          </a:xfrm>
          <a:prstGeom xmlns:a="http://schemas.openxmlformats.org/drawingml/2006/main" prst="rect">
            <a:avLst/>
          </a:prstGeom>
          <a:solidFill xmlns:a="http://schemas.openxmlformats.org/drawingml/2006/main">
            <a:srgbClr val="57615B"/>
          </a:solidFill>
          <a:ln xmlns:a="http://schemas.openxmlformats.org/drawingml/2006/main" w="0">
            <a:solidFill>
              <a:srgbClr val="57615B"/>
            </a:solidFill>
            <a:prstDash val="solid"/>
          </a:ln>
        </p:spPr>
      </p:sp>
      <p:sp>
        <p:nvSpPr>
          <p:cNvPr id="22" name="s9-node-3-title">
            <a:extLst xmlns:a="http://schemas.openxmlformats.org/drawingml/2006/main">
              <a:ext uri="{FF2B5EF4-FFF2-40B4-BE49-F238E27FC236}">
                <a16:creationId xmlns:a16="http://schemas.microsoft.com/office/drawing/2014/main" id="{F11AFA4E-2D5B-4B66-816E-18A8045F746E}"/>
              </a:ext>
            </a:extLst>
          </p:cNvPr>
          <p:cNvSpPr>
            <a:spLocks xmlns:a="http://schemas.openxmlformats.org/drawingml/2006/main" noGrp="1"/>
          </p:cNvSpPr>
          <p:nvPr/>
        </p:nvSpPr>
        <p:spPr>
          <a:xfrm xmlns:a="http://schemas.openxmlformats.org/drawingml/2006/main">
            <a:off x="8915400" y="4343400"/>
            <a:ext cx="2514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75" b="1">
                <a:solidFill>
                  <a:srgbClr val="57615B"/>
                </a:solidFill>
                <a:latin typeface="Yu Gothic"/>
                <a:ea typeface="Yu Gothic"/>
                <a:cs typeface="Yu Gothic"/>
              </a:defRPr>
            </a:pPr>
            <a:r>
              <a:rPr sz="1875" b="1">
                <a:solidFill>
                  <a:srgbClr val="57615B"/>
                </a:solidFill>
                <a:latin typeface="Yu Gothic"/>
                <a:ea typeface="Yu Gothic"/>
                <a:cs typeface="Yu Gothic"/>
              </a:rPr>
              <a:t>体感</a:t>
            </a:r>
          </a:p>
        </p:txBody>
      </p:sp>
      <p:sp>
        <p:nvSpPr>
          <p:cNvPr id="23" name="s9-node-3-body">
            <a:extLst xmlns:a="http://schemas.openxmlformats.org/drawingml/2006/main">
              <a:ext uri="{FF2B5EF4-FFF2-40B4-BE49-F238E27FC236}">
                <a16:creationId xmlns:a16="http://schemas.microsoft.com/office/drawing/2014/main" id="{614918F2-0205-463D-AD81-507FB0BD917E}"/>
              </a:ext>
            </a:extLst>
          </p:cNvPr>
          <p:cNvSpPr>
            <a:spLocks xmlns:a="http://schemas.openxmlformats.org/drawingml/2006/main" noGrp="1"/>
          </p:cNvSpPr>
          <p:nvPr/>
        </p:nvSpPr>
        <p:spPr>
          <a:xfrm xmlns:a="http://schemas.openxmlformats.org/drawingml/2006/main">
            <a:off x="8915400" y="4857750"/>
            <a:ext cx="25146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500" b="1">
                <a:solidFill>
                  <a:srgbClr val="18201C"/>
                </a:solidFill>
                <a:latin typeface="Yu Gothic"/>
                <a:ea typeface="Yu Gothic"/>
                <a:cs typeface="Yu Gothic"/>
              </a:defRPr>
            </a:pPr>
            <a:r>
              <a:rPr sz="1500" b="1">
                <a:solidFill>
                  <a:srgbClr val="18201C"/>
                </a:solidFill>
                <a:latin typeface="Yu Gothic"/>
                <a:ea typeface="Yu Gothic"/>
                <a:cs typeface="Yu Gothic"/>
              </a:rPr>
              <a:t>気温・湿度・気流・歩行</a:t>
            </a:r>
          </a:p>
        </p:txBody>
      </p:sp>
      <p:sp>
        <p:nvSpPr>
          <p:cNvPr id="24" name="s9-node-4-panel">
            <a:extLst xmlns:a="http://schemas.openxmlformats.org/drawingml/2006/main">
              <a:ext uri="{FF2B5EF4-FFF2-40B4-BE49-F238E27FC236}">
                <a16:creationId xmlns:a16="http://schemas.microsoft.com/office/drawing/2014/main" id="{0AEB8D98-1BFF-4CB0-AEAF-80928AECFFF6}"/>
              </a:ext>
            </a:extLst>
          </p:cNvPr>
          <p:cNvSpPr>
            <a:spLocks xmlns:a="http://schemas.openxmlformats.org/drawingml/2006/main" noGrp="1"/>
          </p:cNvSpPr>
          <p:nvPr/>
        </p:nvSpPr>
        <p:spPr>
          <a:xfrm xmlns:a="http://schemas.openxmlformats.org/drawingml/2006/main">
            <a:off x="4667250" y="4953000"/>
            <a:ext cx="2952750" cy="1047750"/>
          </a:xfrm>
          <a:prstGeom xmlns:a="http://schemas.openxmlformats.org/drawingml/2006/main" prst="roundRect">
            <a:avLst>
              <a:gd name="adj" fmla="val 14545"/>
            </a:avLst>
          </a:prstGeom>
          <a:solidFill xmlns:a="http://schemas.openxmlformats.org/drawingml/2006/main">
            <a:srgbClr val="F7F3E7"/>
          </a:solidFill>
          <a:ln xmlns:a="http://schemas.openxmlformats.org/drawingml/2006/main" w="11430">
            <a:solidFill>
              <a:srgbClr val="DDE2DE"/>
            </a:solidFill>
            <a:prstDash val="solid"/>
          </a:ln>
        </p:spPr>
      </p:sp>
      <p:sp>
        <p:nvSpPr>
          <p:cNvPr id="25" name="s9-node-4-accent">
            <a:extLst xmlns:a="http://schemas.openxmlformats.org/drawingml/2006/main">
              <a:ext uri="{FF2B5EF4-FFF2-40B4-BE49-F238E27FC236}">
                <a16:creationId xmlns:a16="http://schemas.microsoft.com/office/drawing/2014/main" id="{AE957634-89DF-4B0B-8868-0185F6F8B32D}"/>
              </a:ext>
            </a:extLst>
          </p:cNvPr>
          <p:cNvSpPr>
            <a:spLocks xmlns:a="http://schemas.openxmlformats.org/drawingml/2006/main" noGrp="1"/>
          </p:cNvSpPr>
          <p:nvPr/>
        </p:nvSpPr>
        <p:spPr>
          <a:xfrm xmlns:a="http://schemas.openxmlformats.org/drawingml/2006/main">
            <a:off x="4667250" y="4953000"/>
            <a:ext cx="76200" cy="1047750"/>
          </a:xfrm>
          <a:prstGeom xmlns:a="http://schemas.openxmlformats.org/drawingml/2006/main" prst="rect">
            <a:avLst/>
          </a:prstGeom>
          <a:solidFill xmlns:a="http://schemas.openxmlformats.org/drawingml/2006/main">
            <a:srgbClr val="B48D30"/>
          </a:solidFill>
          <a:ln xmlns:a="http://schemas.openxmlformats.org/drawingml/2006/main" w="0">
            <a:solidFill>
              <a:srgbClr val="B48D30"/>
            </a:solidFill>
            <a:prstDash val="solid"/>
          </a:ln>
        </p:spPr>
      </p:sp>
      <p:sp>
        <p:nvSpPr>
          <p:cNvPr id="26" name="s9-node-4-title">
            <a:extLst xmlns:a="http://schemas.openxmlformats.org/drawingml/2006/main">
              <a:ext uri="{FF2B5EF4-FFF2-40B4-BE49-F238E27FC236}">
                <a16:creationId xmlns:a16="http://schemas.microsoft.com/office/drawing/2014/main" id="{3F8EBEAC-187B-47D8-A342-0C9B669BB5C6}"/>
              </a:ext>
            </a:extLst>
          </p:cNvPr>
          <p:cNvSpPr>
            <a:spLocks xmlns:a="http://schemas.openxmlformats.org/drawingml/2006/main" noGrp="1"/>
          </p:cNvSpPr>
          <p:nvPr/>
        </p:nvSpPr>
        <p:spPr>
          <a:xfrm xmlns:a="http://schemas.openxmlformats.org/drawingml/2006/main">
            <a:off x="4914900" y="5105400"/>
            <a:ext cx="2514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875" b="1">
                <a:solidFill>
                  <a:srgbClr val="B48D30"/>
                </a:solidFill>
                <a:latin typeface="Yu Gothic"/>
                <a:ea typeface="Yu Gothic"/>
                <a:cs typeface="Yu Gothic"/>
              </a:defRPr>
            </a:pPr>
            <a:r>
              <a:rPr sz="1875" b="1">
                <a:solidFill>
                  <a:srgbClr val="B48D30"/>
                </a:solidFill>
                <a:latin typeface="Yu Gothic"/>
                <a:ea typeface="Yu Gothic"/>
                <a:cs typeface="Yu Gothic"/>
              </a:rPr>
              <a:t>記憶</a:t>
            </a:r>
          </a:p>
        </p:txBody>
      </p:sp>
      <p:sp>
        <p:nvSpPr>
          <p:cNvPr id="27" name="s9-node-4-body">
            <a:extLst xmlns:a="http://schemas.openxmlformats.org/drawingml/2006/main">
              <a:ext uri="{FF2B5EF4-FFF2-40B4-BE49-F238E27FC236}">
                <a16:creationId xmlns:a16="http://schemas.microsoft.com/office/drawing/2014/main" id="{03AC33FD-EA41-4222-A8F5-5D37AAE5DA3B}"/>
              </a:ext>
            </a:extLst>
          </p:cNvPr>
          <p:cNvSpPr>
            <a:spLocks xmlns:a="http://schemas.openxmlformats.org/drawingml/2006/main" noGrp="1"/>
          </p:cNvSpPr>
          <p:nvPr/>
        </p:nvSpPr>
        <p:spPr>
          <a:xfrm xmlns:a="http://schemas.openxmlformats.org/drawingml/2006/main">
            <a:off x="4914900" y="5619750"/>
            <a:ext cx="25146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buNone/>
              <a:defRPr sz="1500" b="1">
                <a:solidFill>
                  <a:srgbClr val="18201C"/>
                </a:solidFill>
                <a:latin typeface="Yu Gothic"/>
                <a:ea typeface="Yu Gothic"/>
                <a:cs typeface="Yu Gothic"/>
              </a:defRPr>
            </a:pPr>
            <a:r>
              <a:rPr sz="1500" b="1">
                <a:solidFill>
                  <a:srgbClr val="18201C"/>
                </a:solidFill>
                <a:latin typeface="Yu Gothic"/>
                <a:ea typeface="Yu Gothic"/>
                <a:cs typeface="Yu Gothic"/>
              </a:rPr>
              <a:t>故郷・季節・幼少期</a:t>
            </a:r>
          </a:p>
        </p:txBody>
      </p:sp>
      <p:sp>
        <p:nvSpPr>
          <p:cNvPr id="28" name="visible-source-9">
            <a:extLst xmlns:a="http://schemas.openxmlformats.org/drawingml/2006/main">
              <a:ext uri="{FF2B5EF4-FFF2-40B4-BE49-F238E27FC236}">
                <a16:creationId xmlns:a16="http://schemas.microsoft.com/office/drawing/2014/main" id="{3685FE14-0E4F-4E8F-A0FA-BEF31ED3AE34}"/>
              </a:ext>
            </a:extLst>
          </p:cNvPr>
          <p:cNvSpPr>
            <a:spLocks xmlns:a="http://schemas.openxmlformats.org/drawingml/2006/main" noGrp="1"/>
          </p:cNvSpPr>
          <p:nvPr/>
        </p:nvSpPr>
        <p:spPr>
          <a:xfrm xmlns:a="http://schemas.openxmlformats.org/drawingml/2006/main">
            <a:off x="419100" y="6019800"/>
            <a:ext cx="106680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Autofit/>
          </a:bodyPr>
          <a:lstStyle xmlns:a="http://schemas.openxmlformats.org/drawingml/2006/main"/>
          <a:p xmlns:a="http://schemas.openxmlformats.org/drawingml/2006/main">
            <a:pPr algn="l">
              <a:buNone/>
              <a:defRPr sz="750" b="0">
                <a:solidFill>
                  <a:srgbClr val="78827C"/>
                </a:solidFill>
                <a:latin typeface="Yu Gothic"/>
                <a:ea typeface="Yu Gothic"/>
                <a:cs typeface="Yu Gothic"/>
              </a:defRPr>
            </a:pPr>
            <a:r>
              <a:rPr sz="750" b="0">
                <a:solidFill>
                  <a:srgbClr val="78827C"/>
                </a:solidFill>
                <a:latin typeface="Yu Gothic"/>
                <a:ea typeface="Yu Gothic"/>
                <a:cs typeface="Yu Gothic"/>
              </a:rPr>
              <a:t>出典：Li（2022）；日本森林医学会（2026）</a:t>
            </a:r>
          </a:p>
        </p:txBody>
      </p:sp>
    </p:spTree>
    <p:extLst>
      <p:ext uri="{BB962C8B-B14F-4D97-AF65-F5344CB8AC3E}">
        <p14:creationId xmlns:p14="http://schemas.microsoft.com/office/powerpoint/2010/main" val="1713505271"/>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2026-08-03T17:57:51.0900000Z</dcterms:created>
  <dcterms:modified xsi:type="dcterms:W3CDTF">2026-08-03T17:57:51.0900000Z</dcterms:modified>
</coreProperties>
</file>